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1"/>
  </p:notesMasterIdLst>
  <p:sldIdLst>
    <p:sldId id="306" r:id="rId2"/>
    <p:sldId id="335" r:id="rId3"/>
    <p:sldId id="396" r:id="rId4"/>
    <p:sldId id="406" r:id="rId5"/>
    <p:sldId id="398" r:id="rId6"/>
    <p:sldId id="407" r:id="rId7"/>
    <p:sldId id="408" r:id="rId8"/>
    <p:sldId id="409" r:id="rId9"/>
    <p:sldId id="410" r:id="rId10"/>
    <p:sldId id="411" r:id="rId11"/>
    <p:sldId id="412" r:id="rId12"/>
    <p:sldId id="413" r:id="rId13"/>
    <p:sldId id="414" r:id="rId14"/>
    <p:sldId id="415" r:id="rId15"/>
    <p:sldId id="419" r:id="rId16"/>
    <p:sldId id="422" r:id="rId17"/>
    <p:sldId id="423" r:id="rId18"/>
    <p:sldId id="420" r:id="rId19"/>
    <p:sldId id="421" r:id="rId20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6699FF"/>
    <a:srgbClr val="FFCC00"/>
    <a:srgbClr val="FFFF00"/>
    <a:srgbClr val="FF00FF"/>
    <a:srgbClr val="00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7" autoAdjust="0"/>
    <p:restoredTop sz="96482" autoAdjust="0"/>
  </p:normalViewPr>
  <p:slideViewPr>
    <p:cSldViewPr>
      <p:cViewPr>
        <p:scale>
          <a:sx n="60" d="100"/>
          <a:sy n="60" d="100"/>
        </p:scale>
        <p:origin x="-3132" y="-1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269"/>
            <a:ext cx="5438140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378824"/>
            <a:ext cx="2945659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3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47713"/>
            <a:ext cx="4918075" cy="3689350"/>
          </a:xfrm>
          <a:ln cap="flat"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aroslav.Krivanek@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8229600" cy="1752600"/>
          </a:xfrm>
        </p:spPr>
        <p:txBody>
          <a:bodyPr/>
          <a:lstStyle/>
          <a:p>
            <a:pPr eaLnBrk="1" hangingPunct="1"/>
            <a:r>
              <a:rPr lang="cs-CZ" b="1" dirty="0" smtClean="0"/>
              <a:t>Počítačová grafika III – </a:t>
            </a:r>
            <a:br>
              <a:rPr lang="cs-CZ" b="1" dirty="0" smtClean="0"/>
            </a:br>
            <a:r>
              <a:rPr lang="en-US" b="1" dirty="0" smtClean="0"/>
              <a:t>					Path tracing</a:t>
            </a:r>
            <a:endParaRPr lang="cs-CZ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cs-CZ" sz="2000" dirty="0" smtClean="0"/>
          </a:p>
          <a:p>
            <a:pPr eaLnBrk="1" hangingPunct="1"/>
            <a:endParaRPr lang="cs-CZ" sz="2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Obyčejně vzorkujeme s hustotou „co nejpodobnější“ součinu   </a:t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i="1" dirty="0" smtClean="0"/>
              <a:t>f</a:t>
            </a:r>
            <a:r>
              <a:rPr lang="cs-CZ" i="1" baseline="-25000" dirty="0" smtClean="0"/>
              <a:t>r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cos </a:t>
            </a:r>
            <a:r>
              <a:rPr lang="cs-CZ" dirty="0" err="1" smtClean="0">
                <a:latin typeface="Symbol" pitchFamily="18" charset="2"/>
              </a:rPr>
              <a:t>q</a:t>
            </a:r>
            <a:r>
              <a:rPr lang="cs-CZ" baseline="-25000" dirty="0" err="1" smtClean="0"/>
              <a:t>i</a:t>
            </a:r>
            <a:endParaRPr lang="cs-CZ" baseline="-25000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Ideálně bychom chtěli vzorkovat podle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</a:t>
            </a:r>
            <a:r>
              <a:rPr lang="cs-CZ" i="1" dirty="0" smtClean="0"/>
              <a:t>L</a:t>
            </a:r>
            <a:r>
              <a:rPr lang="cs-CZ" baseline="-25000" dirty="0" smtClean="0"/>
              <a:t>i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) </a:t>
            </a:r>
            <a:r>
              <a:rPr lang="cs-CZ" i="1" dirty="0" smtClean="0"/>
              <a:t>f</a:t>
            </a:r>
            <a:r>
              <a:rPr lang="cs-CZ" i="1" baseline="-25000" dirty="0" smtClean="0"/>
              <a:t>r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cos </a:t>
            </a:r>
            <a:r>
              <a:rPr lang="cs-CZ" dirty="0" err="1" smtClean="0">
                <a:latin typeface="Symbol" pitchFamily="18" charset="2"/>
              </a:rPr>
              <a:t>q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ale to neumíme, protože neznáme </a:t>
            </a:r>
            <a:r>
              <a:rPr lang="cs-CZ" i="1" dirty="0" smtClean="0"/>
              <a:t>L</a:t>
            </a:r>
            <a:r>
              <a:rPr lang="cs-CZ" baseline="-25000" dirty="0" smtClean="0"/>
              <a:t>i</a:t>
            </a:r>
          </a:p>
          <a:p>
            <a:endParaRPr lang="cs-CZ" dirty="0" smtClean="0"/>
          </a:p>
          <a:p>
            <a:r>
              <a:rPr lang="cs-CZ" dirty="0" smtClean="0"/>
              <a:t>Co když bude hustota přesně úměrná </a:t>
            </a:r>
            <a:r>
              <a:rPr lang="cs-CZ" i="1" dirty="0" smtClean="0"/>
              <a:t>f</a:t>
            </a:r>
            <a:r>
              <a:rPr lang="cs-CZ" i="1" baseline="-25000" dirty="0" smtClean="0"/>
              <a:t>r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cos </a:t>
            </a:r>
            <a:r>
              <a:rPr lang="cs-CZ" dirty="0" err="1" smtClean="0">
                <a:latin typeface="Symbol" pitchFamily="18" charset="2"/>
              </a:rPr>
              <a:t>q</a:t>
            </a:r>
            <a:r>
              <a:rPr lang="cs-CZ" baseline="-25000" dirty="0" err="1" smtClean="0"/>
              <a:t>i</a:t>
            </a:r>
            <a:r>
              <a:rPr lang="cs-CZ" dirty="0" smtClean="0"/>
              <a:t> 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cs-CZ" dirty="0" smtClean="0"/>
              <a:t>Výběr náhodného směru –</a:t>
            </a:r>
            <a:r>
              <a:rPr lang="en-US" dirty="0" smtClean="0"/>
              <a:t> Importance</a:t>
            </a:r>
            <a:br>
              <a:rPr lang="en-US" dirty="0" smtClean="0"/>
            </a:br>
            <a:r>
              <a:rPr lang="en-US" dirty="0" smtClean="0"/>
              <a:t>							Sampling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3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„Ideální“ BRDF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Normalizace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cs-CZ" dirty="0"/>
              <a:t>integrál </a:t>
            </a:r>
            <a:r>
              <a:rPr lang="cs-CZ" dirty="0" err="1"/>
              <a:t>pdf</a:t>
            </a:r>
            <a:r>
              <a:rPr lang="cs-CZ" dirty="0"/>
              <a:t> musí být = 1)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graphicFrame>
        <p:nvGraphicFramePr>
          <p:cNvPr id="4065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202453"/>
              </p:ext>
            </p:extLst>
          </p:nvPr>
        </p:nvGraphicFramePr>
        <p:xfrm>
          <a:off x="3392576" y="3687142"/>
          <a:ext cx="3803650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9" name="Rovnice" r:id="rId3" imgW="1650960" imgH="596880" progId="Equation.3">
                  <p:embed/>
                </p:oleObj>
              </mc:Choice>
              <mc:Fallback>
                <p:oleObj name="Rovnice" r:id="rId3" imgW="16509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576" y="3687142"/>
                        <a:ext cx="3803650" cy="136842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1" name="Object 3"/>
          <p:cNvGraphicFramePr>
            <a:graphicFrameLocks noChangeAspect="1"/>
          </p:cNvGraphicFramePr>
          <p:nvPr/>
        </p:nvGraphicFramePr>
        <p:xfrm>
          <a:off x="2532063" y="2041029"/>
          <a:ext cx="3978275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0" name="Rovnice" r:id="rId5" imgW="1726920" imgH="228600" progId="Equation.3">
                  <p:embed/>
                </p:oleObj>
              </mc:Choice>
              <mc:Fallback>
                <p:oleObj name="Rovnice" r:id="rId5" imgW="1726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2063" y="2041029"/>
                        <a:ext cx="3978275" cy="5238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653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2296013"/>
              </p:ext>
            </p:extLst>
          </p:nvPr>
        </p:nvGraphicFramePr>
        <p:xfrm>
          <a:off x="2139950" y="3903886"/>
          <a:ext cx="1169988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51" name="Rovnice" r:id="rId7" imgW="507960" imgH="215640" progId="Equation.3">
                  <p:embed/>
                </p:oleObj>
              </mc:Choice>
              <mc:Fallback>
                <p:oleObj name="Rovnice" r:id="rId7" imgW="507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9950" y="3903886"/>
                        <a:ext cx="1169988" cy="495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2123728" y="4191471"/>
            <a:ext cx="5184576" cy="1901825"/>
            <a:chOff x="2123728" y="3861048"/>
            <a:chExt cx="5184576" cy="1901825"/>
          </a:xfrm>
        </p:grpSpPr>
        <p:sp>
          <p:nvSpPr>
            <p:cNvPr id="10" name="TextBox 9"/>
            <p:cNvSpPr txBox="1"/>
            <p:nvPr/>
          </p:nvSpPr>
          <p:spPr>
            <a:xfrm>
              <a:off x="2123728" y="5301208"/>
              <a:ext cx="14686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dirty="0" smtClean="0">
                  <a:latin typeface="+mj-lt"/>
                </a:rPr>
                <a:t>odrazivost </a:t>
              </a:r>
              <a:r>
                <a:rPr lang="cs-CZ" sz="2400" dirty="0" smtClean="0">
                  <a:latin typeface="Symbol" pitchFamily="18" charset="2"/>
                </a:rPr>
                <a:t>r</a:t>
              </a:r>
              <a:endParaRPr lang="en-US" sz="2400" dirty="0">
                <a:latin typeface="Symbol" pitchFamily="18" charset="2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7864" y="3861048"/>
              <a:ext cx="3960440" cy="79208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2843808" y="4738792"/>
              <a:ext cx="489800" cy="64807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420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9512" y="5414160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9512" y="2492896"/>
            <a:ext cx="878497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„Ideální“ BRDF IS v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Traceru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78112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j-lt"/>
                <a:cs typeface="Courier New" pitchFamily="49" charset="0"/>
              </a:rPr>
              <a:t>Obecná hustota (</a:t>
            </a:r>
            <a:r>
              <a:rPr lang="cs-CZ" dirty="0" err="1" smtClean="0">
                <a:latin typeface="+mj-lt"/>
                <a:cs typeface="Courier New" pitchFamily="49" charset="0"/>
              </a:rPr>
              <a:t>pdf</a:t>
            </a:r>
            <a:r>
              <a:rPr lang="cs-CZ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cs-CZ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		...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cs-CZ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* </a:t>
            </a:r>
            <a:r>
              <a:rPr lang="en-US" sz="2000" b="1" dirty="0" smtClean="0">
                <a:latin typeface="Courier New" pitchFamily="49" charset="0"/>
              </a:rPr>
              <a:t>dot(</a:t>
            </a:r>
            <a:r>
              <a:rPr lang="cs-CZ" sz="2000" b="1" dirty="0" smtClean="0">
                <a:latin typeface="Courier New" pitchFamily="49" charset="0"/>
              </a:rPr>
              <a:t>.</a:t>
            </a:r>
            <a:r>
              <a:rPr lang="en-US" sz="2000" b="1" dirty="0" smtClean="0">
                <a:latin typeface="Courier New" pitchFamily="49" charset="0"/>
              </a:rPr>
              <a:t>) / (</a:t>
            </a:r>
            <a:r>
              <a:rPr lang="cs-CZ" sz="2000" b="1" dirty="0" smtClean="0">
                <a:latin typeface="Courier New" pitchFamily="49" charset="0"/>
              </a:rPr>
              <a:t> </a:t>
            </a:r>
            <a:r>
              <a:rPr lang="el-GR" sz="20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p</a:t>
            </a:r>
            <a:r>
              <a:rPr lang="cs-CZ" sz="2000" b="1" dirty="0" smtClean="0">
                <a:latin typeface="Courier New" pitchFamily="49" charset="0"/>
              </a:rPr>
              <a:t>(w</a:t>
            </a:r>
            <a:r>
              <a:rPr lang="en-US" sz="2000" b="1" dirty="0" err="1" smtClean="0">
                <a:latin typeface="Courier New" pitchFamily="49" charset="0"/>
              </a:rPr>
              <a:t>i</a:t>
            </a:r>
            <a:r>
              <a:rPr lang="cs-CZ" sz="2000" b="1" dirty="0" smtClean="0">
                <a:latin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cs-CZ" dirty="0" smtClean="0"/>
          </a:p>
          <a:p>
            <a:r>
              <a:rPr lang="cs-CZ" dirty="0" smtClean="0">
                <a:latin typeface="+mj-lt"/>
                <a:cs typeface="Courier New" pitchFamily="49" charset="0"/>
              </a:rPr>
              <a:t>„Ideální“ BRDF </a:t>
            </a:r>
            <a:r>
              <a:rPr lang="cs-CZ" dirty="0" err="1" smtClean="0">
                <a:latin typeface="+mj-lt"/>
                <a:cs typeface="Courier New" pitchFamily="49" charset="0"/>
              </a:rPr>
              <a:t>importance</a:t>
            </a:r>
            <a:r>
              <a:rPr lang="cs-CZ" dirty="0" smtClean="0">
                <a:latin typeface="+mj-lt"/>
                <a:cs typeface="Courier New" pitchFamily="49" charset="0"/>
              </a:rPr>
              <a:t> </a:t>
            </a:r>
            <a:r>
              <a:rPr lang="cs-CZ" dirty="0" err="1" smtClean="0">
                <a:latin typeface="+mj-lt"/>
                <a:cs typeface="Courier New" pitchFamily="49" charset="0"/>
              </a:rPr>
              <a:t>sampling</a:t>
            </a:r>
            <a:endParaRPr lang="cs-CZ" dirty="0" smtClean="0">
              <a:latin typeface="+mj-lt"/>
              <a:cs typeface="Courier New" pitchFamily="49" charset="0"/>
            </a:endParaRPr>
          </a:p>
          <a:p>
            <a:pPr>
              <a:buNone/>
            </a:pPr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cs-CZ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...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cs-CZ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cs-CZ" sz="2000" b="1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graphicFrame>
        <p:nvGraphicFramePr>
          <p:cNvPr id="407554" name="Object 2"/>
          <p:cNvGraphicFramePr>
            <a:graphicFrameLocks noChangeAspect="1"/>
          </p:cNvGraphicFramePr>
          <p:nvPr/>
        </p:nvGraphicFramePr>
        <p:xfrm>
          <a:off x="2290763" y="4443413"/>
          <a:ext cx="4560887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75" name="Rovnice" r:id="rId3" imgW="1981080" imgH="228600" progId="Equation.3">
                  <p:embed/>
                </p:oleObj>
              </mc:Choice>
              <mc:Fallback>
                <p:oleObj name="Rovnice" r:id="rId3" imgW="19810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443413"/>
                        <a:ext cx="4560887" cy="523875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0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 přežití cesty</a:t>
            </a:r>
            <a:endParaRPr lang="cs-CZ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7"/>
            <a:ext cx="8686800" cy="5256584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get</a:t>
            </a:r>
            <a:r>
              <a:rPr lang="cs-CZ" sz="1400" b="1" dirty="0" smtClean="0">
                <a:latin typeface="Courier New" pitchFamily="49" charset="0"/>
              </a:rPr>
              <a:t>Li</a:t>
            </a:r>
            <a:r>
              <a:rPr lang="en-US" sz="1400" b="1" dirty="0" smtClean="0">
                <a:latin typeface="Courier New" pitchFamily="49" charset="0"/>
              </a:rPr>
              <a:t>(x, w)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{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,1,1)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while(1)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hit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NearestIntersect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 intersection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bgRadiance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isOnLightSource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Le(hit.pos,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reflectance(hit.pos,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rand() &lt;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</a:t>
            </a:r>
            <a:r>
              <a:rPr lang="el-GR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russian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 roulette – survive (reflect)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SampleDir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(hit.pos,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-w) * </a:t>
            </a:r>
            <a:r>
              <a:rPr lang="en-US" sz="1400" b="1" dirty="0" smtClean="0">
                <a:latin typeface="Courier New" pitchFamily="49" charset="0"/>
              </a:rPr>
              <a:t>dot(</a:t>
            </a:r>
            <a:r>
              <a:rPr lang="en-US" sz="1400" b="1" dirty="0" err="1" smtClean="0">
                <a:latin typeface="Courier New" pitchFamily="49" charset="0"/>
              </a:rPr>
              <a:t>hit.n</a:t>
            </a:r>
            <a:r>
              <a:rPr lang="en-US" sz="1400" b="1" dirty="0" smtClean="0">
                <a:latin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</a:rPr>
              <a:t>) / (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</a:rPr>
              <a:t>p</a:t>
            </a:r>
            <a:r>
              <a:rPr lang="cs-CZ" sz="1400" b="1" dirty="0" smtClean="0">
                <a:latin typeface="Courier New" pitchFamily="49" charset="0"/>
              </a:rPr>
              <a:t>(w</a:t>
            </a:r>
            <a:r>
              <a:rPr lang="en-US" sz="1400" b="1" dirty="0" smtClean="0">
                <a:latin typeface="Courier New" pitchFamily="49" charset="0"/>
              </a:rPr>
              <a:t>i</a:t>
            </a:r>
            <a:r>
              <a:rPr lang="cs-CZ" sz="1400" b="1" dirty="0" smtClean="0">
                <a:latin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x  := hit.pos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w 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absorb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    break;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</a:t>
            </a:r>
            <a:r>
              <a:rPr lang="cs-CZ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03648" y="3861048"/>
            <a:ext cx="3096344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596336" y="4653136"/>
            <a:ext cx="288032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700080" y="4149080"/>
            <a:ext cx="122413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678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Pravděpodobnost přežití cesty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Použití odrazivosti </a:t>
            </a:r>
            <a:r>
              <a:rPr lang="cs-CZ" dirty="0" smtClean="0">
                <a:latin typeface="Symbol" pitchFamily="18" charset="2"/>
              </a:rPr>
              <a:t>r</a:t>
            </a:r>
            <a:r>
              <a:rPr lang="cs-CZ" dirty="0" smtClean="0"/>
              <a:t> jako p-</a:t>
            </a:r>
            <a:r>
              <a:rPr lang="cs-CZ" dirty="0" err="1" smtClean="0"/>
              <a:t>nosti</a:t>
            </a:r>
            <a:r>
              <a:rPr lang="cs-CZ" dirty="0" smtClean="0"/>
              <a:t> přežití dává smysl</a:t>
            </a:r>
          </a:p>
          <a:p>
            <a:pPr lvl="1"/>
            <a:r>
              <a:rPr lang="cs-CZ" dirty="0" smtClean="0"/>
              <a:t>Pokud plocha odráží jen 30</a:t>
            </a:r>
            <a:r>
              <a:rPr lang="en-US" dirty="0" smtClean="0"/>
              <a:t>% </a:t>
            </a:r>
            <a:r>
              <a:rPr lang="cs-CZ" dirty="0" smtClean="0"/>
              <a:t>energie, </a:t>
            </a:r>
            <a:br>
              <a:rPr lang="cs-CZ" dirty="0" smtClean="0"/>
            </a:br>
            <a:r>
              <a:rPr lang="cs-CZ" dirty="0" smtClean="0"/>
              <a:t>pokračujeme pouze s 30</a:t>
            </a:r>
            <a:r>
              <a:rPr lang="en-US" dirty="0" smtClean="0"/>
              <a:t>%</a:t>
            </a:r>
            <a:r>
              <a:rPr lang="cs-CZ" dirty="0" smtClean="0"/>
              <a:t> pravděpodobností.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Co když neumím spočítat </a:t>
            </a:r>
            <a:r>
              <a:rPr lang="cs-CZ" dirty="0" smtClean="0">
                <a:latin typeface="Symbol" pitchFamily="18" charset="2"/>
              </a:rPr>
              <a:t>r</a:t>
            </a:r>
            <a:r>
              <a:rPr lang="cs-CZ" dirty="0" smtClean="0"/>
              <a:t> ? </a:t>
            </a:r>
          </a:p>
          <a:p>
            <a:r>
              <a:rPr lang="cs-CZ" dirty="0" smtClean="0"/>
              <a:t>Alternativa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Nejdříve vygeneruj náhodný směr podle </a:t>
            </a:r>
            <a:r>
              <a:rPr lang="cs-CZ" i="1" dirty="0" smtClean="0"/>
              <a:t>p</a:t>
            </a:r>
            <a:r>
              <a:rPr lang="cs-CZ" dirty="0" smtClean="0"/>
              <a:t>(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i</a:t>
            </a:r>
            <a:r>
              <a:rPr lang="cs-CZ" dirty="0" smtClean="0"/>
              <a:t>)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 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Pro „ideální“ BRDF IS  stejné jako původní metoda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 dirty="0"/>
          </a:p>
        </p:txBody>
      </p:sp>
      <p:graphicFrame>
        <p:nvGraphicFramePr>
          <p:cNvPr id="408581" name="Object 2"/>
          <p:cNvGraphicFramePr>
            <a:graphicFrameLocks noChangeAspect="1"/>
          </p:cNvGraphicFramePr>
          <p:nvPr/>
        </p:nvGraphicFramePr>
        <p:xfrm>
          <a:off x="1763688" y="4581128"/>
          <a:ext cx="4840287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99" name="Rovnice" r:id="rId3" imgW="2311200" imgH="482400" progId="Equation.3">
                  <p:embed/>
                </p:oleObj>
              </mc:Choice>
              <mc:Fallback>
                <p:oleObj name="Rovnice" r:id="rId3" imgW="23112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4581128"/>
                        <a:ext cx="4840287" cy="1011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843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18040" cy="1752600"/>
          </a:xfrm>
        </p:spPr>
        <p:txBody>
          <a:bodyPr/>
          <a:lstStyle/>
          <a:p>
            <a:pPr eaLnBrk="1" hangingPunct="1"/>
            <a:r>
              <a:rPr lang="cs-CZ" b="1" dirty="0" smtClean="0"/>
              <a:t>Výpočet přímého osvětlení pomocí MIS v path </a:t>
            </a:r>
            <a:r>
              <a:rPr lang="cs-CZ" b="1" dirty="0" err="1" smtClean="0"/>
              <a:t>traceru</a:t>
            </a:r>
            <a:endParaRPr lang="cs-CZ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2130896"/>
          </a:xfrm>
        </p:spPr>
        <p:txBody>
          <a:bodyPr/>
          <a:lstStyle/>
          <a:p>
            <a:pPr eaLnBrk="1" hangingPunct="1"/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92198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Multiple Importance Sampling</a:t>
            </a:r>
            <a:endParaRPr lang="en-US" dirty="0" smtClean="0">
              <a:latin typeface="Arial CE" charset="-18"/>
            </a:endParaRPr>
          </a:p>
        </p:txBody>
      </p:sp>
      <p:sp>
        <p:nvSpPr>
          <p:cNvPr id="41987" name="Freeform 3"/>
          <p:cNvSpPr>
            <a:spLocks/>
          </p:cNvSpPr>
          <p:nvPr/>
        </p:nvSpPr>
        <p:spPr bwMode="auto">
          <a:xfrm>
            <a:off x="1371600" y="2743200"/>
            <a:ext cx="6097588" cy="2897188"/>
          </a:xfrm>
          <a:custGeom>
            <a:avLst/>
            <a:gdLst>
              <a:gd name="T0" fmla="*/ 192 w 3841"/>
              <a:gd name="T1" fmla="*/ 1680 h 1825"/>
              <a:gd name="T2" fmla="*/ 384 w 3841"/>
              <a:gd name="T3" fmla="*/ 1440 h 1825"/>
              <a:gd name="T4" fmla="*/ 480 w 3841"/>
              <a:gd name="T5" fmla="*/ 1248 h 1825"/>
              <a:gd name="T6" fmla="*/ 624 w 3841"/>
              <a:gd name="T7" fmla="*/ 720 h 1825"/>
              <a:gd name="T8" fmla="*/ 720 w 3841"/>
              <a:gd name="T9" fmla="*/ 336 h 1825"/>
              <a:gd name="T10" fmla="*/ 816 w 3841"/>
              <a:gd name="T11" fmla="*/ 144 h 1825"/>
              <a:gd name="T12" fmla="*/ 912 w 3841"/>
              <a:gd name="T13" fmla="*/ 0 h 1825"/>
              <a:gd name="T14" fmla="*/ 1008 w 3841"/>
              <a:gd name="T15" fmla="*/ 0 h 1825"/>
              <a:gd name="T16" fmla="*/ 1104 w 3841"/>
              <a:gd name="T17" fmla="*/ 144 h 1825"/>
              <a:gd name="T18" fmla="*/ 1296 w 3841"/>
              <a:gd name="T19" fmla="*/ 528 h 1825"/>
              <a:gd name="T20" fmla="*/ 1488 w 3841"/>
              <a:gd name="T21" fmla="*/ 960 h 1825"/>
              <a:gd name="T22" fmla="*/ 1632 w 3841"/>
              <a:gd name="T23" fmla="*/ 1248 h 1825"/>
              <a:gd name="T24" fmla="*/ 1824 w 3841"/>
              <a:gd name="T25" fmla="*/ 1392 h 1825"/>
              <a:gd name="T26" fmla="*/ 2016 w 3841"/>
              <a:gd name="T27" fmla="*/ 1440 h 1825"/>
              <a:gd name="T28" fmla="*/ 2208 w 3841"/>
              <a:gd name="T29" fmla="*/ 1440 h 1825"/>
              <a:gd name="T30" fmla="*/ 2352 w 3841"/>
              <a:gd name="T31" fmla="*/ 1392 h 1825"/>
              <a:gd name="T32" fmla="*/ 2448 w 3841"/>
              <a:gd name="T33" fmla="*/ 1200 h 1825"/>
              <a:gd name="T34" fmla="*/ 2544 w 3841"/>
              <a:gd name="T35" fmla="*/ 864 h 1825"/>
              <a:gd name="T36" fmla="*/ 2640 w 3841"/>
              <a:gd name="T37" fmla="*/ 672 h 1825"/>
              <a:gd name="T38" fmla="*/ 2736 w 3841"/>
              <a:gd name="T39" fmla="*/ 624 h 1825"/>
              <a:gd name="T40" fmla="*/ 2832 w 3841"/>
              <a:gd name="T41" fmla="*/ 672 h 1825"/>
              <a:gd name="T42" fmla="*/ 3024 w 3841"/>
              <a:gd name="T43" fmla="*/ 1056 h 1825"/>
              <a:gd name="T44" fmla="*/ 3216 w 3841"/>
              <a:gd name="T45" fmla="*/ 1440 h 1825"/>
              <a:gd name="T46" fmla="*/ 3408 w 3841"/>
              <a:gd name="T47" fmla="*/ 1632 h 1825"/>
              <a:gd name="T48" fmla="*/ 3600 w 3841"/>
              <a:gd name="T49" fmla="*/ 1728 h 1825"/>
              <a:gd name="T50" fmla="*/ 3840 w 3841"/>
              <a:gd name="T51" fmla="*/ 1776 h 1825"/>
              <a:gd name="T52" fmla="*/ 3840 w 3841"/>
              <a:gd name="T53" fmla="*/ 1824 h 1825"/>
              <a:gd name="T54" fmla="*/ 0 w 3841"/>
              <a:gd name="T55" fmla="*/ 1824 h 1825"/>
              <a:gd name="T56" fmla="*/ 192 w 3841"/>
              <a:gd name="T57" fmla="*/ 1680 h 182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3841"/>
              <a:gd name="T88" fmla="*/ 0 h 1825"/>
              <a:gd name="T89" fmla="*/ 3841 w 3841"/>
              <a:gd name="T90" fmla="*/ 1825 h 182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3841" h="1825">
                <a:moveTo>
                  <a:pt x="192" y="1680"/>
                </a:moveTo>
                <a:lnTo>
                  <a:pt x="384" y="1440"/>
                </a:lnTo>
                <a:lnTo>
                  <a:pt x="480" y="1248"/>
                </a:lnTo>
                <a:lnTo>
                  <a:pt x="624" y="720"/>
                </a:lnTo>
                <a:lnTo>
                  <a:pt x="720" y="336"/>
                </a:lnTo>
                <a:lnTo>
                  <a:pt x="816" y="144"/>
                </a:lnTo>
                <a:lnTo>
                  <a:pt x="912" y="0"/>
                </a:lnTo>
                <a:lnTo>
                  <a:pt x="1008" y="0"/>
                </a:lnTo>
                <a:lnTo>
                  <a:pt x="1104" y="144"/>
                </a:lnTo>
                <a:lnTo>
                  <a:pt x="1296" y="528"/>
                </a:lnTo>
                <a:lnTo>
                  <a:pt x="1488" y="960"/>
                </a:lnTo>
                <a:lnTo>
                  <a:pt x="1632" y="1248"/>
                </a:lnTo>
                <a:lnTo>
                  <a:pt x="1824" y="1392"/>
                </a:lnTo>
                <a:lnTo>
                  <a:pt x="2016" y="1440"/>
                </a:lnTo>
                <a:lnTo>
                  <a:pt x="2208" y="1440"/>
                </a:lnTo>
                <a:lnTo>
                  <a:pt x="2352" y="1392"/>
                </a:lnTo>
                <a:lnTo>
                  <a:pt x="2448" y="1200"/>
                </a:lnTo>
                <a:lnTo>
                  <a:pt x="2544" y="864"/>
                </a:lnTo>
                <a:lnTo>
                  <a:pt x="2640" y="672"/>
                </a:lnTo>
                <a:lnTo>
                  <a:pt x="2736" y="624"/>
                </a:lnTo>
                <a:lnTo>
                  <a:pt x="2832" y="672"/>
                </a:lnTo>
                <a:lnTo>
                  <a:pt x="3024" y="1056"/>
                </a:lnTo>
                <a:lnTo>
                  <a:pt x="3216" y="1440"/>
                </a:lnTo>
                <a:lnTo>
                  <a:pt x="3408" y="1632"/>
                </a:lnTo>
                <a:lnTo>
                  <a:pt x="3600" y="1728"/>
                </a:lnTo>
                <a:lnTo>
                  <a:pt x="3840" y="1776"/>
                </a:lnTo>
                <a:lnTo>
                  <a:pt x="3840" y="1824"/>
                </a:lnTo>
                <a:lnTo>
                  <a:pt x="0" y="1824"/>
                </a:lnTo>
                <a:lnTo>
                  <a:pt x="192" y="1680"/>
                </a:lnTo>
              </a:path>
            </a:pathLst>
          </a:custGeom>
          <a:pattFill prst="lgConfetti">
            <a:fgClr>
              <a:srgbClr val="FCFEB9"/>
            </a:fgClr>
            <a:bgClr>
              <a:schemeClr val="bg1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384300" y="1993900"/>
            <a:ext cx="6070600" cy="363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3109913" y="2454275"/>
            <a:ext cx="73342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f(x)</a:t>
            </a:r>
            <a:endParaRPr lang="cs-CZ" sz="2800" b="1">
              <a:latin typeface="Arial CE" charset="-18"/>
            </a:endParaRP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1220788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0</a:t>
            </a:r>
            <a:endParaRPr lang="cs-CZ" sz="2800" b="1">
              <a:latin typeface="Arial CE" charset="-18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7300913" y="5716588"/>
            <a:ext cx="379412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latin typeface="Arial" pitchFamily="34" charset="0"/>
              </a:rPr>
              <a:t>1</a:t>
            </a:r>
            <a:endParaRPr lang="cs-CZ" sz="2800" b="1">
              <a:latin typeface="Arial CE" charset="-18"/>
            </a:endParaRPr>
          </a:p>
        </p:txBody>
      </p:sp>
      <p:sp>
        <p:nvSpPr>
          <p:cNvPr id="41992" name="Freeform 8"/>
          <p:cNvSpPr>
            <a:spLocks/>
          </p:cNvSpPr>
          <p:nvPr/>
        </p:nvSpPr>
        <p:spPr bwMode="auto">
          <a:xfrm>
            <a:off x="1371600" y="4038600"/>
            <a:ext cx="4573588" cy="1601788"/>
          </a:xfrm>
          <a:custGeom>
            <a:avLst/>
            <a:gdLst>
              <a:gd name="T0" fmla="*/ 0 w 2881"/>
              <a:gd name="T1" fmla="*/ 1008 h 1009"/>
              <a:gd name="T2" fmla="*/ 336 w 2881"/>
              <a:gd name="T3" fmla="*/ 889 h 1009"/>
              <a:gd name="T4" fmla="*/ 576 w 2881"/>
              <a:gd name="T5" fmla="*/ 712 h 1009"/>
              <a:gd name="T6" fmla="*/ 768 w 2881"/>
              <a:gd name="T7" fmla="*/ 415 h 1009"/>
              <a:gd name="T8" fmla="*/ 912 w 2881"/>
              <a:gd name="T9" fmla="*/ 59 h 1009"/>
              <a:gd name="T10" fmla="*/ 1008 w 2881"/>
              <a:gd name="T11" fmla="*/ 0 h 1009"/>
              <a:gd name="T12" fmla="*/ 1104 w 2881"/>
              <a:gd name="T13" fmla="*/ 59 h 1009"/>
              <a:gd name="T14" fmla="*/ 1200 w 2881"/>
              <a:gd name="T15" fmla="*/ 237 h 1009"/>
              <a:gd name="T16" fmla="*/ 1296 w 2881"/>
              <a:gd name="T17" fmla="*/ 415 h 1009"/>
              <a:gd name="T18" fmla="*/ 1536 w 2881"/>
              <a:gd name="T19" fmla="*/ 720 h 1009"/>
              <a:gd name="T20" fmla="*/ 1824 w 2881"/>
              <a:gd name="T21" fmla="*/ 830 h 1009"/>
              <a:gd name="T22" fmla="*/ 2112 w 2881"/>
              <a:gd name="T23" fmla="*/ 889 h 1009"/>
              <a:gd name="T24" fmla="*/ 2496 w 2881"/>
              <a:gd name="T25" fmla="*/ 949 h 1009"/>
              <a:gd name="T26" fmla="*/ 2880 w 2881"/>
              <a:gd name="T27" fmla="*/ 1008 h 100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881"/>
              <a:gd name="T43" fmla="*/ 0 h 1009"/>
              <a:gd name="T44" fmla="*/ 2881 w 2881"/>
              <a:gd name="T45" fmla="*/ 1009 h 100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881" h="1009">
                <a:moveTo>
                  <a:pt x="0" y="1008"/>
                </a:moveTo>
                <a:lnTo>
                  <a:pt x="336" y="889"/>
                </a:lnTo>
                <a:lnTo>
                  <a:pt x="576" y="712"/>
                </a:lnTo>
                <a:lnTo>
                  <a:pt x="768" y="415"/>
                </a:lnTo>
                <a:lnTo>
                  <a:pt x="912" y="59"/>
                </a:lnTo>
                <a:lnTo>
                  <a:pt x="1008" y="0"/>
                </a:lnTo>
                <a:lnTo>
                  <a:pt x="1104" y="59"/>
                </a:lnTo>
                <a:lnTo>
                  <a:pt x="1200" y="237"/>
                </a:lnTo>
                <a:lnTo>
                  <a:pt x="1296" y="415"/>
                </a:lnTo>
                <a:lnTo>
                  <a:pt x="1536" y="720"/>
                </a:lnTo>
                <a:lnTo>
                  <a:pt x="1824" y="830"/>
                </a:lnTo>
                <a:lnTo>
                  <a:pt x="2112" y="889"/>
                </a:lnTo>
                <a:lnTo>
                  <a:pt x="2496" y="949"/>
                </a:lnTo>
                <a:lnTo>
                  <a:pt x="2880" y="1008"/>
                </a:lnTo>
              </a:path>
            </a:pathLst>
          </a:custGeom>
          <a:noFill/>
          <a:ln w="25400" cap="rnd" cmpd="sng">
            <a:solidFill>
              <a:srgbClr val="B50069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3" name="Freeform 9"/>
          <p:cNvSpPr>
            <a:spLocks/>
          </p:cNvSpPr>
          <p:nvPr/>
        </p:nvSpPr>
        <p:spPr bwMode="auto">
          <a:xfrm>
            <a:off x="2819400" y="4495800"/>
            <a:ext cx="4649788" cy="1144588"/>
          </a:xfrm>
          <a:custGeom>
            <a:avLst/>
            <a:gdLst>
              <a:gd name="T0" fmla="*/ 2928 w 2929"/>
              <a:gd name="T1" fmla="*/ 672 h 721"/>
              <a:gd name="T2" fmla="*/ 2544 w 2929"/>
              <a:gd name="T3" fmla="*/ 635 h 721"/>
              <a:gd name="T4" fmla="*/ 2304 w 2929"/>
              <a:gd name="T5" fmla="*/ 508 h 721"/>
              <a:gd name="T6" fmla="*/ 2112 w 2929"/>
              <a:gd name="T7" fmla="*/ 296 h 721"/>
              <a:gd name="T8" fmla="*/ 1968 w 2929"/>
              <a:gd name="T9" fmla="*/ 96 h 721"/>
              <a:gd name="T10" fmla="*/ 1872 w 2929"/>
              <a:gd name="T11" fmla="*/ 0 h 721"/>
              <a:gd name="T12" fmla="*/ 1776 w 2929"/>
              <a:gd name="T13" fmla="*/ 42 h 721"/>
              <a:gd name="T14" fmla="*/ 1680 w 2929"/>
              <a:gd name="T15" fmla="*/ 169 h 721"/>
              <a:gd name="T16" fmla="*/ 1584 w 2929"/>
              <a:gd name="T17" fmla="*/ 296 h 721"/>
              <a:gd name="T18" fmla="*/ 1344 w 2929"/>
              <a:gd name="T19" fmla="*/ 480 h 721"/>
              <a:gd name="T20" fmla="*/ 1056 w 2929"/>
              <a:gd name="T21" fmla="*/ 593 h 721"/>
              <a:gd name="T22" fmla="*/ 768 w 2929"/>
              <a:gd name="T23" fmla="*/ 635 h 721"/>
              <a:gd name="T24" fmla="*/ 384 w 2929"/>
              <a:gd name="T25" fmla="*/ 678 h 721"/>
              <a:gd name="T26" fmla="*/ 0 w 2929"/>
              <a:gd name="T27" fmla="*/ 720 h 72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929"/>
              <a:gd name="T43" fmla="*/ 0 h 721"/>
              <a:gd name="T44" fmla="*/ 2929 w 2929"/>
              <a:gd name="T45" fmla="*/ 721 h 72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929" h="721">
                <a:moveTo>
                  <a:pt x="2928" y="672"/>
                </a:moveTo>
                <a:lnTo>
                  <a:pt x="2544" y="635"/>
                </a:lnTo>
                <a:lnTo>
                  <a:pt x="2304" y="508"/>
                </a:lnTo>
                <a:lnTo>
                  <a:pt x="2112" y="296"/>
                </a:lnTo>
                <a:lnTo>
                  <a:pt x="1968" y="96"/>
                </a:lnTo>
                <a:lnTo>
                  <a:pt x="1872" y="0"/>
                </a:lnTo>
                <a:lnTo>
                  <a:pt x="1776" y="42"/>
                </a:lnTo>
                <a:lnTo>
                  <a:pt x="1680" y="169"/>
                </a:lnTo>
                <a:lnTo>
                  <a:pt x="1584" y="296"/>
                </a:lnTo>
                <a:lnTo>
                  <a:pt x="1344" y="480"/>
                </a:lnTo>
                <a:lnTo>
                  <a:pt x="1056" y="593"/>
                </a:lnTo>
                <a:lnTo>
                  <a:pt x="768" y="635"/>
                </a:lnTo>
                <a:lnTo>
                  <a:pt x="384" y="678"/>
                </a:lnTo>
                <a:lnTo>
                  <a:pt x="0" y="720"/>
                </a:lnTo>
              </a:path>
            </a:pathLst>
          </a:custGeom>
          <a:noFill/>
          <a:ln w="25400" cap="rnd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2500313" y="4664075"/>
            <a:ext cx="9683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solidFill>
                  <a:srgbClr val="B50069"/>
                </a:solidFill>
                <a:latin typeface="Arial" pitchFamily="34" charset="0"/>
              </a:rPr>
              <a:t>p</a:t>
            </a:r>
            <a:r>
              <a:rPr lang="cs-CZ" sz="2800" b="1" baseline="-25000">
                <a:solidFill>
                  <a:srgbClr val="B50069"/>
                </a:solidFill>
                <a:latin typeface="Arial" pitchFamily="34" charset="0"/>
              </a:rPr>
              <a:t>1</a:t>
            </a:r>
            <a:r>
              <a:rPr lang="cs-CZ" sz="2800" b="1">
                <a:solidFill>
                  <a:srgbClr val="B50069"/>
                </a:solidFill>
                <a:latin typeface="Arial" pitchFamily="34" charset="0"/>
              </a:rPr>
              <a:t>(x)</a:t>
            </a:r>
            <a:endParaRPr lang="cs-CZ" sz="2800" b="1">
              <a:solidFill>
                <a:srgbClr val="B50069"/>
              </a:solidFill>
              <a:latin typeface="Arial CE" charset="-18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5243513" y="4892675"/>
            <a:ext cx="968375" cy="5159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r>
              <a:rPr lang="cs-CZ" sz="2800" b="1">
                <a:solidFill>
                  <a:schemeClr val="accent2"/>
                </a:solidFill>
                <a:latin typeface="Arial" pitchFamily="34" charset="0"/>
              </a:rPr>
              <a:t>p</a:t>
            </a:r>
            <a:r>
              <a:rPr lang="cs-CZ" sz="2800" b="1" baseline="-25000">
                <a:solidFill>
                  <a:schemeClr val="accent2"/>
                </a:solidFill>
                <a:latin typeface="Arial" pitchFamily="34" charset="0"/>
              </a:rPr>
              <a:t>2</a:t>
            </a:r>
            <a:r>
              <a:rPr lang="cs-CZ" sz="2800" b="1">
                <a:solidFill>
                  <a:schemeClr val="accent2"/>
                </a:solidFill>
                <a:latin typeface="Arial" pitchFamily="34" charset="0"/>
              </a:rPr>
              <a:t>(x)</a:t>
            </a:r>
            <a:endParaRPr lang="cs-CZ" sz="2800" b="1">
              <a:solidFill>
                <a:schemeClr val="accent2"/>
              </a:solidFill>
              <a:latin typeface="Arial CE" charset="-1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94797" y="971436"/>
            <a:ext cx="3054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latin typeface="+mj-lt"/>
              </a:rPr>
              <a:t>(</a:t>
            </a:r>
            <a:r>
              <a:rPr lang="cs-CZ" sz="2400" dirty="0" err="1">
                <a:latin typeface="+mj-lt"/>
              </a:rPr>
              <a:t>Veach</a:t>
            </a:r>
            <a:r>
              <a:rPr lang="cs-CZ" sz="24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&amp; </a:t>
            </a:r>
            <a:r>
              <a:rPr lang="en-US" sz="2400" dirty="0" err="1">
                <a:latin typeface="+mj-lt"/>
              </a:rPr>
              <a:t>Guibas</a:t>
            </a:r>
            <a:r>
              <a:rPr lang="en-US" sz="2400" dirty="0">
                <a:latin typeface="+mj-lt"/>
              </a:rPr>
              <a:t>, 95)</a:t>
            </a:r>
            <a:endParaRPr lang="cs-CZ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669320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686800" cy="1139825"/>
          </a:xfrm>
        </p:spPr>
        <p:txBody>
          <a:bodyPr/>
          <a:lstStyle/>
          <a:p>
            <a:r>
              <a:rPr lang="cs-CZ" dirty="0" smtClean="0"/>
              <a:t>Vyrovnaná heuristika (Balance </a:t>
            </a:r>
            <a:r>
              <a:rPr lang="cs-CZ" dirty="0" err="1" smtClean="0"/>
              <a:t>heurist</a:t>
            </a:r>
            <a:r>
              <a:rPr lang="cs-CZ" dirty="0" smtClean="0"/>
              <a:t>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 marL="457200" indent="-457200"/>
            <a:endParaRPr lang="cs-CZ" dirty="0" smtClean="0"/>
          </a:p>
          <a:p>
            <a:pPr marL="457200" indent="-457200"/>
            <a:r>
              <a:rPr lang="cs-CZ" dirty="0" smtClean="0"/>
              <a:t>Výsledný estimátor (po dosazení vah)</a:t>
            </a:r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457200" indent="-457200"/>
            <a:endParaRPr lang="cs-CZ" dirty="0" smtClean="0"/>
          </a:p>
          <a:p>
            <a:pPr marL="784225" lvl="1" indent="-457200"/>
            <a:r>
              <a:rPr lang="cs-CZ" dirty="0" smtClean="0"/>
              <a:t>příspěvek vzorku nezávisí na tom, ze které byl pořízen techniky (tj. </a:t>
            </a:r>
            <a:r>
              <a:rPr lang="cs-CZ" dirty="0" err="1" smtClean="0"/>
              <a:t>pdf</a:t>
            </a:r>
            <a:r>
              <a:rPr lang="cs-CZ" dirty="0" smtClean="0"/>
              <a:t>)</a:t>
            </a:r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  <a:p>
            <a:pPr marL="457200" indent="-457200">
              <a:buFont typeface="+mj-lt"/>
              <a:buAutoNum type="arabicPeriod" startAt="3"/>
            </a:pPr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pic>
        <p:nvPicPr>
          <p:cNvPr id="47206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2708920"/>
            <a:ext cx="4495800" cy="1287780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232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MIS v </a:t>
            </a:r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traceru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 </a:t>
            </a:r>
            <a:r>
              <a:rPr lang="cs-CZ" dirty="0" smtClean="0"/>
              <a:t>každý vrchol cesty generované z kamery:</a:t>
            </a:r>
            <a:endParaRPr lang="en-US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Generování explicitního stínového paprsku pro techniku p</a:t>
            </a:r>
            <a:r>
              <a:rPr lang="cs-CZ" baseline="-25000" dirty="0" smtClean="0"/>
              <a:t>2</a:t>
            </a:r>
            <a:r>
              <a:rPr lang="cs-CZ" dirty="0" smtClean="0"/>
              <a:t> (vzorkování plochy zdroje)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Sekundární paprsek pro techniku p</a:t>
            </a:r>
            <a:r>
              <a:rPr lang="cs-CZ" baseline="-25000" dirty="0" smtClean="0"/>
              <a:t>1</a:t>
            </a:r>
            <a:r>
              <a:rPr lang="cs-CZ" dirty="0" smtClean="0"/>
              <a:t> (vzorkování zdroje)</a:t>
            </a:r>
          </a:p>
          <a:p>
            <a:pPr lvl="2"/>
            <a:r>
              <a:rPr lang="cs-CZ" dirty="0" smtClean="0"/>
              <a:t>Sdílený pro výpočet </a:t>
            </a:r>
            <a:r>
              <a:rPr lang="cs-CZ" b="1" dirty="0" smtClean="0"/>
              <a:t>přímého </a:t>
            </a:r>
            <a:r>
              <a:rPr lang="cs-CZ" dirty="0" smtClean="0"/>
              <a:t>i </a:t>
            </a:r>
            <a:r>
              <a:rPr lang="cs-CZ" b="1" dirty="0" smtClean="0"/>
              <a:t>nepřímého </a:t>
            </a:r>
            <a:r>
              <a:rPr lang="cs-CZ" dirty="0" smtClean="0"/>
              <a:t>osvětlení</a:t>
            </a:r>
          </a:p>
          <a:p>
            <a:pPr lvl="2"/>
            <a:r>
              <a:rPr lang="cs-CZ" dirty="0" smtClean="0"/>
              <a:t>Pouze na přímé osvětlení se aplikuje MIS váha (nepřímé osvětlení se připočte celé) </a:t>
            </a:r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Při výpočtu MIS vah je potřeba vzít v úvahu pravděpodobnost ukončení cesty (ruská ruleta)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791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Více zdrojů světla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1:</a:t>
            </a:r>
          </a:p>
          <a:p>
            <a:pPr lvl="1"/>
            <a:r>
              <a:rPr lang="cs-CZ" dirty="0" smtClean="0"/>
              <a:t>Stínový paprsek pro náhodný bod na každém zdroji světla</a:t>
            </a:r>
          </a:p>
          <a:p>
            <a:endParaRPr lang="cs-CZ" dirty="0" smtClean="0"/>
          </a:p>
          <a:p>
            <a:r>
              <a:rPr lang="cs-CZ" dirty="0" smtClean="0"/>
              <a:t>Možnost 2 </a:t>
            </a:r>
            <a:r>
              <a:rPr lang="en-US" dirty="0" smtClean="0"/>
              <a:t>(</a:t>
            </a:r>
            <a:r>
              <a:rPr lang="cs-CZ" dirty="0" smtClean="0"/>
              <a:t>často lepší):</a:t>
            </a:r>
          </a:p>
          <a:p>
            <a:pPr lvl="1"/>
            <a:r>
              <a:rPr lang="cs-CZ" dirty="0" smtClean="0"/>
              <a:t>Náhodný výběr zdroje (s p-</a:t>
            </a:r>
            <a:r>
              <a:rPr lang="cs-CZ" dirty="0" err="1" smtClean="0"/>
              <a:t>ností</a:t>
            </a:r>
            <a:r>
              <a:rPr lang="cs-CZ" dirty="0" smtClean="0"/>
              <a:t> podle výkonu)</a:t>
            </a:r>
          </a:p>
          <a:p>
            <a:pPr lvl="1"/>
            <a:r>
              <a:rPr lang="cs-CZ" dirty="0" smtClean="0"/>
              <a:t>Stínový paprsek k náhodně vybranému bodu na vybraném zdroji</a:t>
            </a:r>
          </a:p>
          <a:p>
            <a:endParaRPr lang="cs-CZ" dirty="0" smtClean="0"/>
          </a:p>
          <a:p>
            <a:r>
              <a:rPr lang="cs-CZ" dirty="0" smtClean="0"/>
              <a:t>Pozor: Pravděpodobnost výběru zdroje ovlivňuje hustoty (a tedy i váhy) v MIS</a:t>
            </a:r>
          </a:p>
          <a:p>
            <a:endParaRPr lang="cs-C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968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Zobrazovací rovnice – </a:t>
            </a:r>
            <a:br>
              <a:rPr lang="cs-CZ"/>
            </a:br>
            <a:r>
              <a:rPr lang="cs-CZ"/>
              <a:t>				Rendering equation</a:t>
            </a:r>
            <a:endParaRPr lang="en-US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00200"/>
            <a:ext cx="8676456" cy="4530725"/>
          </a:xfrm>
        </p:spPr>
        <p:txBody>
          <a:bodyPr/>
          <a:lstStyle/>
          <a:p>
            <a:endParaRPr lang="en-US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Popis </a:t>
            </a:r>
            <a:r>
              <a:rPr lang="cs-CZ" dirty="0"/>
              <a:t>ustáleného stavu = </a:t>
            </a:r>
            <a:r>
              <a:rPr lang="cs-CZ" b="1" dirty="0"/>
              <a:t>energetické rovnováhy</a:t>
            </a:r>
            <a:r>
              <a:rPr lang="cs-CZ" dirty="0"/>
              <a:t> ve scéně</a:t>
            </a:r>
            <a:r>
              <a:rPr lang="en-US" dirty="0" smtClean="0"/>
              <a:t>.</a:t>
            </a:r>
            <a:endParaRPr lang="cs-CZ" dirty="0"/>
          </a:p>
          <a:p>
            <a:r>
              <a:rPr lang="cs-CZ" b="1" dirty="0" err="1" smtClean="0"/>
              <a:t>Rendering</a:t>
            </a:r>
            <a:r>
              <a:rPr lang="cs-CZ" dirty="0" smtClean="0"/>
              <a:t> = výpočet </a:t>
            </a:r>
            <a:r>
              <a:rPr lang="cs-CZ" i="1" dirty="0" smtClean="0"/>
              <a:t>L</a:t>
            </a:r>
            <a:r>
              <a:rPr lang="cs-CZ" dirty="0" smtClean="0"/>
              <a:t>(</a:t>
            </a:r>
            <a:r>
              <a:rPr lang="cs-CZ" b="1" dirty="0" err="1" smtClean="0"/>
              <a:t>x</a:t>
            </a:r>
            <a:r>
              <a:rPr lang="cs-CZ" dirty="0" err="1" smtClean="0"/>
              <a:t>,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pro </a:t>
            </a:r>
            <a:r>
              <a:rPr lang="cs-CZ" dirty="0"/>
              <a:t>místa </a:t>
            </a:r>
            <a:r>
              <a:rPr lang="cs-CZ" dirty="0" smtClean="0"/>
              <a:t>viditelná přes </a:t>
            </a:r>
            <a:r>
              <a:rPr lang="cs-CZ" dirty="0"/>
              <a:t>pixely</a:t>
            </a:r>
            <a:r>
              <a:rPr lang="en-US" dirty="0"/>
              <a:t>.</a:t>
            </a:r>
            <a:endParaRPr lang="cs-CZ" dirty="0"/>
          </a:p>
        </p:txBody>
      </p:sp>
      <p:graphicFrame>
        <p:nvGraphicFramePr>
          <p:cNvPr id="198660" name="Object 4"/>
          <p:cNvGraphicFramePr>
            <a:graphicFrameLocks noChangeAspect="1"/>
          </p:cNvGraphicFramePr>
          <p:nvPr/>
        </p:nvGraphicFramePr>
        <p:xfrm>
          <a:off x="482600" y="2301875"/>
          <a:ext cx="8269288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94" name="Rovnice" r:id="rId3" imgW="3594100" imgH="660400" progId="Equation.3">
                  <p:embed/>
                </p:oleObj>
              </mc:Choice>
              <mc:Fallback>
                <p:oleObj name="Rovnice" r:id="rId3" imgW="3594100" imgH="660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600" y="2301875"/>
                        <a:ext cx="8269288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23528" y="2204864"/>
            <a:ext cx="8568952" cy="1728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Rekurzivní interpretace</a:t>
            </a:r>
            <a:endParaRPr lang="cs-CZ" dirty="0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Úhlová formulace </a:t>
            </a:r>
            <a:r>
              <a:rPr lang="cs-CZ" dirty="0" smtClean="0"/>
              <a:t>ZR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 </a:t>
            </a:r>
            <a:r>
              <a:rPr lang="cs-CZ" dirty="0" smtClean="0"/>
              <a:t>výpočet </a:t>
            </a:r>
            <a:r>
              <a:rPr lang="cs-CZ" i="1" dirty="0" smtClean="0"/>
              <a:t>L</a:t>
            </a:r>
            <a:r>
              <a:rPr lang="cs-CZ" dirty="0" smtClean="0"/>
              <a:t>(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baseline="-25000" dirty="0" err="1" smtClean="0"/>
              <a:t>o</a:t>
            </a:r>
            <a:r>
              <a:rPr lang="cs-CZ" dirty="0" smtClean="0"/>
              <a:t>) potřebuji spočítat </a:t>
            </a:r>
            <a:r>
              <a:rPr lang="cs-CZ" i="1" dirty="0" smtClean="0"/>
              <a:t>L</a:t>
            </a:r>
            <a:r>
              <a:rPr lang="cs-CZ" dirty="0" smtClean="0"/>
              <a:t>(r(</a:t>
            </a:r>
            <a:r>
              <a:rPr lang="cs-CZ" b="1" dirty="0" smtClean="0"/>
              <a:t>x</a:t>
            </a:r>
            <a:r>
              <a:rPr lang="cs-CZ" dirty="0" smtClean="0"/>
              <a:t>,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dirty="0" err="1" smtClean="0"/>
              <a:t>’</a:t>
            </a:r>
            <a:r>
              <a:rPr lang="cs-CZ" dirty="0" smtClean="0">
                <a:latin typeface="Symbol" pitchFamily="18" charset="2"/>
              </a:rPr>
              <a:t>), -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dirty="0" err="1" smtClean="0"/>
              <a:t>’</a:t>
            </a:r>
            <a:r>
              <a:rPr lang="cs-CZ" dirty="0" smtClean="0">
                <a:latin typeface="Symbol" pitchFamily="18" charset="2"/>
              </a:rPr>
              <a:t>) </a:t>
            </a:r>
            <a:r>
              <a:rPr lang="cs-CZ" dirty="0"/>
              <a:t>pro všechny směry </a:t>
            </a:r>
            <a:r>
              <a:rPr lang="cs-CZ" dirty="0" err="1" smtClean="0">
                <a:latin typeface="Symbol" pitchFamily="18" charset="2"/>
              </a:rPr>
              <a:t>w</a:t>
            </a:r>
            <a:r>
              <a:rPr lang="cs-CZ" dirty="0" err="1" smtClean="0"/>
              <a:t>’</a:t>
            </a:r>
            <a:r>
              <a:rPr lang="cs-CZ" dirty="0" smtClean="0"/>
              <a:t> </a:t>
            </a:r>
            <a:r>
              <a:rPr lang="cs-CZ" dirty="0"/>
              <a:t>okolo bodu </a:t>
            </a:r>
            <a:r>
              <a:rPr lang="cs-CZ" b="1" dirty="0" err="1" smtClean="0"/>
              <a:t>x</a:t>
            </a:r>
            <a:r>
              <a:rPr lang="cs-CZ" dirty="0" smtClean="0"/>
              <a:t>.</a:t>
            </a:r>
            <a:endParaRPr lang="cs-CZ" dirty="0">
              <a:latin typeface="Symbol" pitchFamily="18" charset="2"/>
            </a:endParaRPr>
          </a:p>
          <a:p>
            <a:r>
              <a:rPr lang="cs-CZ" dirty="0"/>
              <a:t>Pro výpočet každého </a:t>
            </a:r>
            <a:r>
              <a:rPr lang="cs-CZ" i="1" dirty="0"/>
              <a:t>L</a:t>
            </a:r>
            <a:r>
              <a:rPr lang="cs-CZ" dirty="0"/>
              <a:t>(r(</a:t>
            </a:r>
            <a:r>
              <a:rPr lang="en-US" b="1" dirty="0"/>
              <a:t>x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 smtClean="0">
                <a:latin typeface="Symbol" pitchFamily="18" charset="2"/>
              </a:rPr>
              <a:t>), -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 </a:t>
            </a:r>
            <a:r>
              <a:rPr lang="cs-CZ" dirty="0"/>
              <a:t>potřebuji spočítat </a:t>
            </a:r>
            <a:r>
              <a:rPr lang="en-US" dirty="0"/>
              <a:t/>
            </a:r>
            <a:br>
              <a:rPr lang="en-US" dirty="0"/>
            </a:br>
            <a:r>
              <a:rPr lang="cs-CZ" i="1" dirty="0"/>
              <a:t>L</a:t>
            </a:r>
            <a:r>
              <a:rPr lang="cs-CZ" dirty="0"/>
              <a:t>(</a:t>
            </a:r>
            <a:r>
              <a:rPr lang="en-US" dirty="0"/>
              <a:t> </a:t>
            </a:r>
            <a:r>
              <a:rPr lang="cs-CZ" dirty="0"/>
              <a:t>r(</a:t>
            </a:r>
            <a:r>
              <a:rPr lang="en-US" dirty="0"/>
              <a:t> </a:t>
            </a:r>
            <a:r>
              <a:rPr lang="cs-CZ" dirty="0"/>
              <a:t>r(</a:t>
            </a:r>
            <a:r>
              <a:rPr lang="en-US" b="1" dirty="0"/>
              <a:t>x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</a:t>
            </a:r>
            <a:r>
              <a:rPr lang="en-US" dirty="0"/>
              <a:t>, </a:t>
            </a:r>
            <a:r>
              <a:rPr lang="cs-CZ" dirty="0" smtClean="0">
                <a:latin typeface="Symbol" pitchFamily="18" charset="2"/>
              </a:rPr>
              <a:t>-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’’</a:t>
            </a:r>
            <a:r>
              <a:rPr lang="cs-CZ" dirty="0" smtClean="0">
                <a:latin typeface="Symbol" pitchFamily="18" charset="2"/>
              </a:rPr>
              <a:t>),</a:t>
            </a:r>
            <a:r>
              <a:rPr lang="en-US" dirty="0" smtClean="0">
                <a:latin typeface="Symbol" pitchFamily="18" charset="2"/>
              </a:rPr>
              <a:t> </a:t>
            </a:r>
            <a:r>
              <a:rPr lang="cs-CZ" dirty="0">
                <a:latin typeface="Symbol" pitchFamily="18" charset="2"/>
              </a:rPr>
              <a:t>-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</a:t>
            </a:r>
            <a:r>
              <a:rPr lang="cs-CZ" dirty="0"/>
              <a:t> </a:t>
            </a:r>
            <a:r>
              <a:rPr lang="en-US" dirty="0"/>
              <a:t>pro </a:t>
            </a:r>
            <a:r>
              <a:rPr lang="cs-CZ" dirty="0"/>
              <a:t>všechny směry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/>
              <a:t>’’</a:t>
            </a:r>
            <a:r>
              <a:rPr lang="cs-CZ" dirty="0" smtClean="0"/>
              <a:t> </a:t>
            </a:r>
            <a:r>
              <a:rPr lang="cs-CZ" dirty="0"/>
              <a:t>okolo bodu r(</a:t>
            </a:r>
            <a:r>
              <a:rPr lang="en-US" b="1" dirty="0"/>
              <a:t>x</a:t>
            </a:r>
            <a:r>
              <a:rPr lang="en-US" dirty="0" smtClean="0"/>
              <a:t>,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/>
              <a:t>’</a:t>
            </a:r>
            <a:r>
              <a:rPr lang="cs-CZ" dirty="0">
                <a:latin typeface="Symbol" pitchFamily="18" charset="2"/>
              </a:rPr>
              <a:t>)</a:t>
            </a:r>
          </a:p>
          <a:p>
            <a:r>
              <a:rPr lang="cs-CZ" dirty="0" err="1"/>
              <a:t>Atd</a:t>
            </a:r>
            <a:r>
              <a:rPr lang="cs-CZ" dirty="0"/>
              <a:t>…</a:t>
            </a:r>
            <a:r>
              <a:rPr lang="en-US" dirty="0"/>
              <a:t> =&gt; </a:t>
            </a:r>
            <a:r>
              <a:rPr lang="cs-CZ" dirty="0"/>
              <a:t>rekurze</a:t>
            </a:r>
          </a:p>
          <a:p>
            <a:endParaRPr lang="cs-CZ" dirty="0"/>
          </a:p>
        </p:txBody>
      </p:sp>
      <p:graphicFrame>
        <p:nvGraphicFramePr>
          <p:cNvPr id="176132" name="Object 4"/>
          <p:cNvGraphicFramePr>
            <a:graphicFrameLocks noChangeAspect="1"/>
          </p:cNvGraphicFramePr>
          <p:nvPr/>
        </p:nvGraphicFramePr>
        <p:xfrm>
          <a:off x="333375" y="2108200"/>
          <a:ext cx="84074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82" name="Rovnice" r:id="rId3" imgW="4140200" imgH="393700" progId="Equation.3">
                  <p:embed/>
                </p:oleObj>
              </mc:Choice>
              <mc:Fallback>
                <p:oleObj name="Rovnice" r:id="rId3" imgW="4140200" imgH="3937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2108200"/>
                        <a:ext cx="840740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3" name="Line 5"/>
          <p:cNvSpPr>
            <a:spLocks noChangeShapeType="1"/>
          </p:cNvSpPr>
          <p:nvPr/>
        </p:nvSpPr>
        <p:spPr bwMode="auto">
          <a:xfrm>
            <a:off x="5156200" y="6092825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4" name="Line 6"/>
          <p:cNvSpPr>
            <a:spLocks noChangeShapeType="1"/>
          </p:cNvSpPr>
          <p:nvPr/>
        </p:nvSpPr>
        <p:spPr bwMode="auto">
          <a:xfrm flipV="1">
            <a:off x="7677150" y="4724400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5" name="Line 7"/>
          <p:cNvSpPr>
            <a:spLocks noChangeShapeType="1"/>
          </p:cNvSpPr>
          <p:nvPr/>
        </p:nvSpPr>
        <p:spPr bwMode="auto">
          <a:xfrm flipV="1">
            <a:off x="5229225" y="4581525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7" name="Line 9"/>
          <p:cNvSpPr>
            <a:spLocks noChangeShapeType="1"/>
          </p:cNvSpPr>
          <p:nvPr/>
        </p:nvSpPr>
        <p:spPr bwMode="auto">
          <a:xfrm flipV="1">
            <a:off x="6237288" y="5229225"/>
            <a:ext cx="14398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8" name="Line 10"/>
          <p:cNvSpPr>
            <a:spLocks noChangeShapeType="1"/>
          </p:cNvSpPr>
          <p:nvPr/>
        </p:nvSpPr>
        <p:spPr bwMode="auto">
          <a:xfrm flipH="1" flipV="1">
            <a:off x="5229225" y="4941888"/>
            <a:ext cx="2447925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39" name="Line 11"/>
          <p:cNvSpPr>
            <a:spLocks noChangeShapeType="1"/>
          </p:cNvSpPr>
          <p:nvPr/>
        </p:nvSpPr>
        <p:spPr bwMode="auto">
          <a:xfrm flipV="1">
            <a:off x="6237288" y="5908675"/>
            <a:ext cx="98425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 flipH="1" flipV="1">
            <a:off x="6092825" y="5949950"/>
            <a:ext cx="1444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 flipV="1">
            <a:off x="6237288" y="6021388"/>
            <a:ext cx="2159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3" name="Line 15"/>
          <p:cNvSpPr>
            <a:spLocks noChangeShapeType="1"/>
          </p:cNvSpPr>
          <p:nvPr/>
        </p:nvSpPr>
        <p:spPr bwMode="auto">
          <a:xfrm flipH="1" flipV="1">
            <a:off x="6205538" y="5884863"/>
            <a:ext cx="31750" cy="207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4" name="Line 16"/>
          <p:cNvSpPr>
            <a:spLocks noChangeShapeType="1"/>
          </p:cNvSpPr>
          <p:nvPr/>
        </p:nvSpPr>
        <p:spPr bwMode="auto">
          <a:xfrm flipH="1" flipV="1">
            <a:off x="6040438" y="6042025"/>
            <a:ext cx="19685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5" name="Line 17"/>
          <p:cNvSpPr>
            <a:spLocks noChangeShapeType="1"/>
          </p:cNvSpPr>
          <p:nvPr/>
        </p:nvSpPr>
        <p:spPr bwMode="auto">
          <a:xfrm flipH="1">
            <a:off x="7605713" y="5229225"/>
            <a:ext cx="71437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6" name="Line 18"/>
          <p:cNvSpPr>
            <a:spLocks noChangeShapeType="1"/>
          </p:cNvSpPr>
          <p:nvPr/>
        </p:nvSpPr>
        <p:spPr bwMode="auto">
          <a:xfrm flipH="1">
            <a:off x="7499350" y="5224463"/>
            <a:ext cx="184150" cy="185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7" name="Line 19"/>
          <p:cNvSpPr>
            <a:spLocks noChangeShapeType="1"/>
          </p:cNvSpPr>
          <p:nvPr/>
        </p:nvSpPr>
        <p:spPr bwMode="auto">
          <a:xfrm flipH="1">
            <a:off x="7443788" y="5224463"/>
            <a:ext cx="2397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8" name="Line 20"/>
          <p:cNvSpPr>
            <a:spLocks noChangeShapeType="1"/>
          </p:cNvSpPr>
          <p:nvPr/>
        </p:nvSpPr>
        <p:spPr bwMode="auto">
          <a:xfrm flipH="1" flipV="1">
            <a:off x="7566025" y="5032375"/>
            <a:ext cx="119063" cy="19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49" name="Line 21"/>
          <p:cNvSpPr>
            <a:spLocks noChangeShapeType="1"/>
          </p:cNvSpPr>
          <p:nvPr/>
        </p:nvSpPr>
        <p:spPr bwMode="auto">
          <a:xfrm flipH="1" flipV="1">
            <a:off x="7470775" y="5124450"/>
            <a:ext cx="217488" cy="107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51" name="Text Box 23"/>
          <p:cNvSpPr txBox="1">
            <a:spLocks noChangeArrowheads="1"/>
          </p:cNvSpPr>
          <p:nvPr/>
        </p:nvSpPr>
        <p:spPr bwMode="auto">
          <a:xfrm>
            <a:off x="6067425" y="6067425"/>
            <a:ext cx="2728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b="1" dirty="0">
                <a:latin typeface="Gabriola" pitchFamily="82" charset="0"/>
              </a:rPr>
              <a:t>x</a:t>
            </a:r>
          </a:p>
        </p:txBody>
      </p:sp>
      <p:sp>
        <p:nvSpPr>
          <p:cNvPr id="176152" name="Rectangle 24"/>
          <p:cNvSpPr>
            <a:spLocks noChangeArrowheads="1"/>
          </p:cNvSpPr>
          <p:nvPr/>
        </p:nvSpPr>
        <p:spPr bwMode="auto">
          <a:xfrm>
            <a:off x="6669088" y="5373688"/>
            <a:ext cx="3921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w</a:t>
            </a:r>
            <a:r>
              <a:rPr lang="en-US">
                <a:latin typeface="Arial" charset="0"/>
              </a:rPr>
              <a:t>’</a:t>
            </a:r>
            <a:endParaRPr lang="cs-CZ">
              <a:latin typeface="Arial" charset="0"/>
            </a:endParaRPr>
          </a:p>
        </p:txBody>
      </p:sp>
      <p:sp>
        <p:nvSpPr>
          <p:cNvPr id="176153" name="Text Box 25"/>
          <p:cNvSpPr txBox="1">
            <a:spLocks noChangeArrowheads="1"/>
          </p:cNvSpPr>
          <p:nvPr/>
        </p:nvSpPr>
        <p:spPr bwMode="auto">
          <a:xfrm>
            <a:off x="7648575" y="5013325"/>
            <a:ext cx="93166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cs-CZ" i="1" dirty="0">
                <a:latin typeface="+mj-lt"/>
              </a:rPr>
              <a:t>r</a:t>
            </a:r>
            <a:r>
              <a:rPr lang="cs-CZ" dirty="0">
                <a:latin typeface="+mj-lt"/>
              </a:rPr>
              <a:t>(</a:t>
            </a:r>
            <a:r>
              <a:rPr lang="en-US" b="1" dirty="0">
                <a:latin typeface="+mj-lt"/>
              </a:rPr>
              <a:t>x</a:t>
            </a:r>
            <a:r>
              <a:rPr lang="en-US" dirty="0" smtClean="0">
                <a:latin typeface="+mj-lt"/>
              </a:rPr>
              <a:t>,</a:t>
            </a:r>
            <a:r>
              <a:rPr lang="en-US" dirty="0" smtClean="0">
                <a:latin typeface="Symbol" pitchFamily="18" charset="2"/>
              </a:rPr>
              <a:t> w</a:t>
            </a:r>
            <a:r>
              <a:rPr lang="en-US" dirty="0" smtClean="0">
                <a:latin typeface="+mj-lt"/>
              </a:rPr>
              <a:t>’</a:t>
            </a:r>
            <a:r>
              <a:rPr lang="cs-CZ" dirty="0">
                <a:latin typeface="+mj-lt"/>
              </a:rPr>
              <a:t>)</a:t>
            </a:r>
          </a:p>
        </p:txBody>
      </p:sp>
      <p:sp>
        <p:nvSpPr>
          <p:cNvPr id="176154" name="Rectangle 26"/>
          <p:cNvSpPr>
            <a:spLocks noChangeArrowheads="1"/>
          </p:cNvSpPr>
          <p:nvPr/>
        </p:nvSpPr>
        <p:spPr bwMode="auto">
          <a:xfrm>
            <a:off x="6175375" y="4762500"/>
            <a:ext cx="442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</a:rPr>
              <a:t>w</a:t>
            </a:r>
            <a:r>
              <a:rPr lang="en-US">
                <a:latin typeface="Arial" charset="0"/>
              </a:rPr>
              <a:t>’’</a:t>
            </a:r>
            <a:endParaRPr lang="cs-CZ">
              <a:latin typeface="Arial" charset="0"/>
            </a:endParaRPr>
          </a:p>
        </p:txBody>
      </p:sp>
      <p:pic>
        <p:nvPicPr>
          <p:cNvPr id="176155" name="Picture 27" descr="camer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8138" y="5373688"/>
            <a:ext cx="5270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6156" name="Line 28"/>
          <p:cNvSpPr>
            <a:spLocks noChangeShapeType="1"/>
          </p:cNvSpPr>
          <p:nvPr/>
        </p:nvSpPr>
        <p:spPr bwMode="auto">
          <a:xfrm>
            <a:off x="4579938" y="5734050"/>
            <a:ext cx="165735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157" name="Rectangle 29"/>
          <p:cNvSpPr>
            <a:spLocks noChangeArrowheads="1"/>
          </p:cNvSpPr>
          <p:nvPr/>
        </p:nvSpPr>
        <p:spPr bwMode="auto">
          <a:xfrm>
            <a:off x="5084763" y="5516563"/>
            <a:ext cx="425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latin typeface="Symbol" pitchFamily="18" charset="2"/>
              </a:rPr>
              <a:t>w</a:t>
            </a:r>
            <a:r>
              <a:rPr lang="en-US" baseline="-25000" dirty="0" err="1">
                <a:latin typeface="Arial" charset="0"/>
              </a:rPr>
              <a:t>o</a:t>
            </a:r>
            <a:endParaRPr lang="cs-CZ" baseline="-25000" dirty="0">
              <a:latin typeface="Arial" charset="0"/>
            </a:endParaRPr>
          </a:p>
        </p:txBody>
      </p:sp>
      <p:sp>
        <p:nvSpPr>
          <p:cNvPr id="176158" name="Text Box 30"/>
          <p:cNvSpPr txBox="1">
            <a:spLocks noChangeArrowheads="1"/>
          </p:cNvSpPr>
          <p:nvPr/>
        </p:nvSpPr>
        <p:spPr bwMode="auto">
          <a:xfrm>
            <a:off x="3787775" y="4724400"/>
            <a:ext cx="15616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latin typeface="+mj-lt"/>
              </a:rPr>
              <a:t>r( </a:t>
            </a:r>
            <a:r>
              <a:rPr lang="cs-CZ" i="1" dirty="0">
                <a:latin typeface="+mj-lt"/>
              </a:rPr>
              <a:t>r</a:t>
            </a:r>
            <a:r>
              <a:rPr lang="cs-CZ" dirty="0">
                <a:latin typeface="+mj-lt"/>
              </a:rPr>
              <a:t>(</a:t>
            </a:r>
            <a:r>
              <a:rPr lang="en-US" b="1" dirty="0" err="1">
                <a:latin typeface="+mj-lt"/>
              </a:rPr>
              <a:t>x</a:t>
            </a:r>
            <a:r>
              <a:rPr lang="en-US" dirty="0" err="1">
                <a:latin typeface="+mj-lt"/>
              </a:rPr>
              <a:t>,</a:t>
            </a:r>
            <a:r>
              <a:rPr lang="en-US" dirty="0" err="1">
                <a:latin typeface="Symbol" pitchFamily="18" charset="2"/>
              </a:rPr>
              <a:t>w</a:t>
            </a:r>
            <a:r>
              <a:rPr lang="en-US" dirty="0">
                <a:latin typeface="+mj-lt"/>
              </a:rPr>
              <a:t>’</a:t>
            </a:r>
            <a:r>
              <a:rPr lang="cs-CZ" dirty="0">
                <a:latin typeface="+mj-lt"/>
              </a:rPr>
              <a:t>)</a:t>
            </a:r>
            <a:r>
              <a:rPr lang="en-US" dirty="0">
                <a:latin typeface="+mj-lt"/>
              </a:rPr>
              <a:t>, </a:t>
            </a:r>
            <a:r>
              <a:rPr lang="en-US" dirty="0" smtClean="0">
                <a:latin typeface="Symbol" pitchFamily="18" charset="2"/>
              </a:rPr>
              <a:t>w</a:t>
            </a:r>
            <a:r>
              <a:rPr lang="en-US" dirty="0" smtClean="0">
                <a:latin typeface="+mj-lt"/>
              </a:rPr>
              <a:t>’)</a:t>
            </a:r>
            <a:endParaRPr lang="cs-CZ" dirty="0">
              <a:latin typeface="+mj-lt"/>
            </a:endParaRPr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9296" cy="1139825"/>
          </a:xfrm>
        </p:spPr>
        <p:txBody>
          <a:bodyPr/>
          <a:lstStyle/>
          <a:p>
            <a:r>
              <a:rPr lang="cs-CZ" dirty="0" smtClean="0"/>
              <a:t>Sledování cest (Path tracing</a:t>
            </a:r>
            <a:r>
              <a:rPr lang="en-US" dirty="0" smtClean="0"/>
              <a:t>, Kajiya86</a:t>
            </a:r>
            <a:r>
              <a:rPr lang="cs-CZ" dirty="0" smtClean="0"/>
              <a:t>)</a:t>
            </a:r>
            <a:endParaRPr lang="en-US" dirty="0"/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r>
              <a:rPr lang="cs-CZ" dirty="0" smtClean="0"/>
              <a:t>Pouze </a:t>
            </a:r>
            <a:r>
              <a:rPr lang="cs-CZ" dirty="0"/>
              <a:t>jeden sekundární </a:t>
            </a:r>
            <a:r>
              <a:rPr lang="cs-CZ" dirty="0" smtClean="0"/>
              <a:t>paprsek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Náhodný výběr interakce </a:t>
            </a:r>
            <a:r>
              <a:rPr lang="cs-CZ" dirty="0"/>
              <a:t>(ideální lom, </a:t>
            </a:r>
            <a:r>
              <a:rPr lang="cs-CZ" dirty="0" smtClean="0"/>
              <a:t>difúzní </a:t>
            </a:r>
            <a:r>
              <a:rPr lang="cs-CZ" dirty="0"/>
              <a:t>odraz, </a:t>
            </a:r>
            <a:r>
              <a:rPr lang="cs-CZ" dirty="0" smtClean="0"/>
              <a:t>…)</a:t>
            </a:r>
          </a:p>
          <a:p>
            <a:pPr marL="801687" lvl="1" indent="-457200">
              <a:buFont typeface="+mj-lt"/>
              <a:buAutoNum type="arabicPeriod"/>
            </a:pPr>
            <a:r>
              <a:rPr lang="cs-CZ" dirty="0" smtClean="0"/>
              <a:t>Importance </a:t>
            </a:r>
            <a:r>
              <a:rPr lang="cs-CZ" dirty="0"/>
              <a:t>sampling podle vybrané interakce</a:t>
            </a:r>
          </a:p>
          <a:p>
            <a:pPr lvl="1"/>
            <a:r>
              <a:rPr lang="cs-CZ" dirty="0"/>
              <a:t>Výhoda: žádná exploze počtu paprsků kvůli rekurzi</a:t>
            </a:r>
            <a:endParaRPr lang="en-US" dirty="0"/>
          </a:p>
          <a:p>
            <a:endParaRPr lang="cs-CZ" dirty="0" smtClean="0"/>
          </a:p>
          <a:p>
            <a:r>
              <a:rPr lang="cs-CZ" dirty="0" smtClean="0"/>
              <a:t>Přímé osvětlení</a:t>
            </a:r>
          </a:p>
          <a:p>
            <a:pPr lvl="1"/>
            <a:r>
              <a:rPr lang="cs-CZ" dirty="0" smtClean="0"/>
              <a:t>Doufej, že náhodně vygenerovaný paprsek trefí zdroj, anebo</a:t>
            </a:r>
          </a:p>
          <a:p>
            <a:pPr lvl="1"/>
            <a:r>
              <a:rPr lang="cs-CZ" dirty="0" smtClean="0"/>
              <a:t>Vyber </a:t>
            </a:r>
            <a:r>
              <a:rPr lang="cs-CZ" dirty="0"/>
              <a:t>náhodně jeden vzorek na jednom zdroji </a:t>
            </a:r>
            <a:r>
              <a:rPr lang="cs-CZ" dirty="0" smtClean="0"/>
              <a:t>světla</a:t>
            </a:r>
            <a:endParaRPr lang="en-US" dirty="0" smtClean="0"/>
          </a:p>
          <a:p>
            <a:pPr lvl="1"/>
            <a:r>
              <a:rPr lang="en-US" dirty="0" err="1" smtClean="0"/>
              <a:t>Nejl</a:t>
            </a:r>
            <a:r>
              <a:rPr lang="cs-CZ" dirty="0" err="1" smtClean="0"/>
              <a:t>épe</a:t>
            </a:r>
            <a:r>
              <a:rPr lang="cs-CZ" dirty="0" smtClean="0"/>
              <a:t>: kombinuj předchozí přístupy pomocí MIS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Trasuj stovky cest přes každý pixel a zprůměruj výsledek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61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Path tracing, rekurzivní formulace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30725"/>
          </a:xfrm>
        </p:spPr>
        <p:txBody>
          <a:bodyPr/>
          <a:lstStyle/>
          <a:p>
            <a:pPr>
              <a:buNone/>
            </a:pPr>
            <a:r>
              <a:rPr lang="cs-CZ" sz="2000" b="1" dirty="0" err="1" smtClean="0"/>
              <a:t>getLi</a:t>
            </a:r>
            <a:r>
              <a:rPr lang="en-US" sz="2000" b="1" dirty="0" smtClean="0"/>
              <a:t> (x, </a:t>
            </a:r>
            <a:r>
              <a:rPr lang="el-GR" sz="2000" b="1" dirty="0" smtClean="0"/>
              <a:t>ω):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n-US" sz="2000" b="1" dirty="0" smtClean="0"/>
              <a:t>y</a:t>
            </a:r>
            <a:r>
              <a:rPr lang="en-US" sz="2000" dirty="0" smtClean="0"/>
              <a:t> = </a:t>
            </a:r>
            <a:r>
              <a:rPr lang="en-US" sz="2000" dirty="0" err="1" smtClean="0"/>
              <a:t>traceRay</a:t>
            </a:r>
            <a:r>
              <a:rPr lang="en-US" sz="2000" dirty="0" smtClean="0"/>
              <a:t>(</a:t>
            </a:r>
            <a:r>
              <a:rPr lang="en-US" sz="2000" b="1" dirty="0" smtClean="0"/>
              <a:t>x</a:t>
            </a:r>
            <a:r>
              <a:rPr lang="en-US" sz="2000" dirty="0" smtClean="0"/>
              <a:t>, </a:t>
            </a:r>
            <a:r>
              <a:rPr lang="el-GR" sz="2000" dirty="0" smtClean="0"/>
              <a:t>ω)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n-US" sz="2000" dirty="0" smtClean="0"/>
              <a:t>return </a:t>
            </a: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	</a:t>
            </a:r>
            <a:r>
              <a:rPr lang="cs-CZ" sz="2000" dirty="0" err="1" smtClean="0"/>
              <a:t>Le</a:t>
            </a:r>
            <a:r>
              <a:rPr lang="en-US" sz="2000" dirty="0" smtClean="0"/>
              <a:t>(</a:t>
            </a:r>
            <a:r>
              <a:rPr lang="en-US" sz="2000" b="1" dirty="0" smtClean="0"/>
              <a:t>y</a:t>
            </a:r>
            <a:r>
              <a:rPr lang="en-US" sz="2000" dirty="0" smtClean="0"/>
              <a:t>, –</a:t>
            </a:r>
            <a:r>
              <a:rPr lang="el-GR" sz="2000" dirty="0" smtClean="0"/>
              <a:t>ω) + </a:t>
            </a:r>
            <a:r>
              <a:rPr lang="cs-CZ" sz="2000" dirty="0" smtClean="0"/>
              <a:t>			// </a:t>
            </a:r>
            <a:r>
              <a:rPr lang="cs-CZ" sz="2000" dirty="0" err="1" smtClean="0"/>
              <a:t>emitted</a:t>
            </a:r>
            <a:r>
              <a:rPr lang="cs-CZ" sz="2000" dirty="0" smtClean="0"/>
              <a:t> radiance</a:t>
            </a:r>
          </a:p>
          <a:p>
            <a:pPr>
              <a:buNone/>
            </a:pPr>
            <a:r>
              <a:rPr lang="cs-CZ" sz="2000" dirty="0" smtClean="0"/>
              <a:t>		</a:t>
            </a:r>
            <a:r>
              <a:rPr lang="cs-CZ" sz="2000" dirty="0" err="1" smtClean="0"/>
              <a:t>Lr</a:t>
            </a:r>
            <a:r>
              <a:rPr lang="cs-CZ" sz="2000" dirty="0" smtClean="0"/>
              <a:t> </a:t>
            </a:r>
            <a:r>
              <a:rPr lang="en-US" sz="2000" dirty="0" smtClean="0"/>
              <a:t>(</a:t>
            </a:r>
            <a:r>
              <a:rPr lang="en-US" sz="2000" b="1" dirty="0" smtClean="0"/>
              <a:t>y</a:t>
            </a:r>
            <a:r>
              <a:rPr lang="en-US" sz="2000" dirty="0" smtClean="0"/>
              <a:t>, –</a:t>
            </a:r>
            <a:r>
              <a:rPr lang="el-GR" sz="2000" dirty="0" smtClean="0"/>
              <a:t>ω)</a:t>
            </a:r>
            <a:r>
              <a:rPr lang="cs-CZ" sz="2000" dirty="0" smtClean="0"/>
              <a:t>			// </a:t>
            </a:r>
            <a:r>
              <a:rPr lang="cs-CZ" sz="2000" dirty="0" err="1" smtClean="0"/>
              <a:t>reflected</a:t>
            </a:r>
            <a:r>
              <a:rPr lang="cs-CZ" sz="2000" dirty="0" smtClean="0"/>
              <a:t> radiance</a:t>
            </a:r>
            <a:endParaRPr lang="el-GR" sz="2000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err="1" smtClean="0"/>
              <a:t>Lr</a:t>
            </a:r>
            <a:r>
              <a:rPr lang="en-US" sz="2000" b="1" dirty="0" smtClean="0"/>
              <a:t>(x, </a:t>
            </a:r>
            <a:r>
              <a:rPr lang="el-GR" sz="2000" b="1" dirty="0" smtClean="0"/>
              <a:t>ω):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l-GR" sz="2000" dirty="0" smtClean="0"/>
              <a:t>ω′ = </a:t>
            </a:r>
            <a:r>
              <a:rPr lang="cs-CZ" sz="2000" dirty="0" err="1" smtClean="0"/>
              <a:t>genU</a:t>
            </a:r>
            <a:r>
              <a:rPr lang="en-US" sz="2000" dirty="0" err="1" smtClean="0"/>
              <a:t>niformHemisphereRandom</a:t>
            </a:r>
            <a:r>
              <a:rPr lang="cs-CZ" sz="2000" dirty="0" err="1" smtClean="0"/>
              <a:t>Dir</a:t>
            </a:r>
            <a:r>
              <a:rPr lang="en-US" sz="2000" dirty="0" smtClean="0"/>
              <a:t>(</a:t>
            </a:r>
            <a:r>
              <a:rPr lang="cs-CZ" sz="2000" dirty="0" smtClean="0"/>
              <a:t> </a:t>
            </a:r>
            <a:r>
              <a:rPr lang="en-US" sz="2000" b="1" dirty="0" smtClean="0"/>
              <a:t>n</a:t>
            </a:r>
            <a:r>
              <a:rPr lang="en-US" sz="2000" dirty="0" smtClean="0"/>
              <a:t>(</a:t>
            </a:r>
            <a:r>
              <a:rPr lang="en-US" sz="2000" b="1" dirty="0" smtClean="0"/>
              <a:t>x</a:t>
            </a:r>
            <a:r>
              <a:rPr lang="en-US" sz="2000" dirty="0" smtClean="0"/>
              <a:t>)</a:t>
            </a:r>
            <a:r>
              <a:rPr lang="cs-CZ" sz="2000" dirty="0" smtClean="0"/>
              <a:t> 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en-US" sz="2000" b="1" dirty="0" smtClean="0"/>
              <a:t>return</a:t>
            </a:r>
            <a:r>
              <a:rPr lang="en-US" sz="2000" dirty="0" smtClean="0"/>
              <a:t> 2</a:t>
            </a:r>
            <a:r>
              <a:rPr lang="en-US" sz="2000" dirty="0" smtClean="0">
                <a:latin typeface="Symbol" pitchFamily="18" charset="2"/>
              </a:rPr>
              <a:t>p</a:t>
            </a:r>
            <a:r>
              <a:rPr lang="en-US" sz="2000" dirty="0" smtClean="0"/>
              <a:t> * </a:t>
            </a:r>
            <a:r>
              <a:rPr lang="en-US" sz="2000" dirty="0" err="1" smtClean="0"/>
              <a:t>brdf</a:t>
            </a:r>
            <a:r>
              <a:rPr lang="en-US" sz="2000" dirty="0" smtClean="0"/>
              <a:t>(x, </a:t>
            </a:r>
            <a:r>
              <a:rPr lang="el-GR" sz="2000" dirty="0" smtClean="0"/>
              <a:t>ω, ω′) </a:t>
            </a:r>
            <a:r>
              <a:rPr lang="en-US" sz="2000" dirty="0" smtClean="0"/>
              <a:t> </a:t>
            </a:r>
            <a:r>
              <a:rPr lang="el-GR" sz="2000" dirty="0" smtClean="0"/>
              <a:t>*</a:t>
            </a:r>
            <a:r>
              <a:rPr lang="en-US" sz="2000" dirty="0" smtClean="0"/>
              <a:t> dot(</a:t>
            </a:r>
            <a:r>
              <a:rPr lang="en-US" sz="2000" b="1" dirty="0"/>
              <a:t>n</a:t>
            </a:r>
            <a:r>
              <a:rPr lang="en-US" sz="2000" dirty="0"/>
              <a:t>(</a:t>
            </a:r>
            <a:r>
              <a:rPr lang="en-US" sz="2000" b="1" dirty="0"/>
              <a:t>x</a:t>
            </a:r>
            <a:r>
              <a:rPr lang="en-US" sz="2000" dirty="0" smtClean="0"/>
              <a:t>), </a:t>
            </a:r>
            <a:r>
              <a:rPr lang="el-GR" sz="2000" dirty="0"/>
              <a:t>ω′</a:t>
            </a:r>
            <a:r>
              <a:rPr lang="en-US" sz="2000" dirty="0" smtClean="0"/>
              <a:t>) *</a:t>
            </a:r>
            <a:r>
              <a:rPr lang="el-GR" sz="2000" dirty="0" smtClean="0"/>
              <a:t> </a:t>
            </a:r>
            <a:r>
              <a:rPr lang="en-US" sz="2000" dirty="0" err="1" smtClean="0"/>
              <a:t>rayRadianceEst</a:t>
            </a:r>
            <a:r>
              <a:rPr lang="en-US" sz="2000" dirty="0" smtClean="0"/>
              <a:t>(x, </a:t>
            </a:r>
            <a:r>
              <a:rPr lang="el-GR" sz="2000" dirty="0" smtClean="0"/>
              <a:t>ω′)</a:t>
            </a:r>
            <a:endParaRPr lang="en-US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Sledování cest od kamery</a:t>
            </a:r>
            <a:endParaRPr lang="en-US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1"/>
            <a:ext cx="8686800" cy="4967833"/>
          </a:xfrm>
        </p:spPr>
        <p:txBody>
          <a:bodyPr/>
          <a:lstStyle/>
          <a:p>
            <a:pPr lvl="1">
              <a:buNone/>
            </a:pPr>
            <a:r>
              <a:rPr lang="cs-CZ" sz="2000" dirty="0" err="1" smtClean="0">
                <a:latin typeface="Courier New" pitchFamily="49" charset="0"/>
              </a:rPr>
              <a:t>renderImage</a:t>
            </a:r>
            <a:r>
              <a:rPr lang="en-US" sz="2000" dirty="0" smtClean="0">
                <a:latin typeface="Courier New" pitchFamily="49" charset="0"/>
              </a:rPr>
              <a:t>() </a:t>
            </a:r>
            <a:endParaRPr lang="cs-CZ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</a:rPr>
              <a:t>{</a:t>
            </a:r>
            <a:endParaRPr lang="cs-CZ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cs-CZ" sz="2000" dirty="0" smtClean="0">
                <a:latin typeface="Courier New" pitchFamily="49" charset="0"/>
              </a:rPr>
              <a:t>  </a:t>
            </a:r>
            <a:r>
              <a:rPr lang="cs-CZ" sz="2000" dirty="0" err="1" smtClean="0">
                <a:latin typeface="Courier New" pitchFamily="49" charset="0"/>
              </a:rPr>
              <a:t>for</a:t>
            </a:r>
            <a:r>
              <a:rPr lang="cs-CZ" sz="2000" dirty="0" smtClean="0">
                <a:latin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</a:rPr>
              <a:t>all</a:t>
            </a:r>
            <a:r>
              <a:rPr lang="cs-CZ" sz="2000" dirty="0" smtClean="0">
                <a:latin typeface="Courier New" pitchFamily="49" charset="0"/>
              </a:rPr>
              <a:t> </a:t>
            </a:r>
            <a:r>
              <a:rPr lang="cs-CZ" sz="2000" dirty="0" err="1" smtClean="0">
                <a:latin typeface="Courier New" pitchFamily="49" charset="0"/>
              </a:rPr>
              <a:t>pixels</a:t>
            </a:r>
            <a:endParaRPr lang="cs-CZ" sz="2000" dirty="0" smtClean="0">
              <a:latin typeface="Courier New" pitchFamily="49" charset="0"/>
            </a:endParaRPr>
          </a:p>
          <a:p>
            <a:pPr lvl="1">
              <a:buNone/>
            </a:pPr>
            <a:r>
              <a:rPr lang="cs-CZ" sz="2000" dirty="0" smtClean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Color </a:t>
            </a:r>
            <a:r>
              <a:rPr lang="en-US" sz="1800" dirty="0" err="1" smtClean="0">
                <a:latin typeface="Courier New" pitchFamily="49" charset="0"/>
              </a:rPr>
              <a:t>pixelCol</a:t>
            </a:r>
            <a:r>
              <a:rPr lang="en-US" sz="1800" dirty="0" smtClean="0">
                <a:latin typeface="Courier New" pitchFamily="49" charset="0"/>
              </a:rPr>
              <a:t> = (0,0,0);</a:t>
            </a: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</a:rPr>
              <a:t>for</a:t>
            </a:r>
            <a:r>
              <a:rPr lang="cs-CZ" sz="1800" dirty="0" smtClean="0">
                <a:latin typeface="Courier New" pitchFamily="49" charset="0"/>
              </a:rPr>
              <a:t> k = 1 to N</a:t>
            </a:r>
            <a:r>
              <a:rPr lang="en-US" sz="1800" dirty="0" smtClean="0">
                <a:latin typeface="Courier New" pitchFamily="49" charset="0"/>
              </a:rPr>
              <a:t> </a:t>
            </a:r>
            <a:endParaRPr lang="cs-CZ" sz="1800" dirty="0" smtClean="0">
              <a:latin typeface="Courier New" pitchFamily="49" charset="0"/>
            </a:endParaRP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{</a:t>
            </a:r>
            <a:endParaRPr lang="cs-CZ" sz="1800" dirty="0" smtClean="0">
              <a:latin typeface="Courier New" pitchFamily="49" charset="0"/>
            </a:endParaRPr>
          </a:p>
          <a:p>
            <a:pPr lvl="3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</a:rPr>
              <a:t>wk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cs-CZ" sz="1800" dirty="0" smtClean="0">
                <a:latin typeface="Courier New" pitchFamily="49" charset="0"/>
              </a:rPr>
              <a:t>:= </a:t>
            </a:r>
            <a:r>
              <a:rPr lang="en-US" sz="1800" dirty="0" smtClean="0">
                <a:latin typeface="Courier New" pitchFamily="49" charset="0"/>
              </a:rPr>
              <a:t>n</a:t>
            </a:r>
            <a:r>
              <a:rPr lang="cs-CZ" sz="1800" dirty="0" err="1" smtClean="0">
                <a:latin typeface="Courier New" pitchFamily="49" charset="0"/>
              </a:rPr>
              <a:t>áhodný</a:t>
            </a:r>
            <a:r>
              <a:rPr lang="cs-CZ" sz="1800" dirty="0" smtClean="0">
                <a:latin typeface="Courier New" pitchFamily="49" charset="0"/>
              </a:rPr>
              <a:t> směr skrz k-</a:t>
            </a:r>
            <a:r>
              <a:rPr lang="cs-CZ" sz="1800" dirty="0" err="1" smtClean="0">
                <a:latin typeface="Courier New" pitchFamily="49" charset="0"/>
              </a:rPr>
              <a:t>tý</a:t>
            </a:r>
            <a:r>
              <a:rPr lang="cs-CZ" sz="1800" dirty="0" smtClean="0">
                <a:latin typeface="Courier New" pitchFamily="49" charset="0"/>
              </a:rPr>
              <a:t> pixel</a:t>
            </a:r>
          </a:p>
          <a:p>
            <a:pPr lvl="3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err="1" smtClean="0">
                <a:latin typeface="Courier New" pitchFamily="49" charset="0"/>
              </a:rPr>
              <a:t>pixelCol</a:t>
            </a:r>
            <a:r>
              <a:rPr lang="en-US" sz="1800" dirty="0" smtClean="0">
                <a:latin typeface="Courier New" pitchFamily="49" charset="0"/>
              </a:rPr>
              <a:t> +=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getL</a:t>
            </a:r>
            <a:r>
              <a:rPr lang="cs-CZ" sz="1800" b="1" dirty="0" smtClean="0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(</a:t>
            </a:r>
            <a:r>
              <a:rPr lang="cs-CZ" sz="1800" b="1" dirty="0" err="1" smtClean="0">
                <a:solidFill>
                  <a:srgbClr val="FF0000"/>
                </a:solidFill>
                <a:latin typeface="Courier New" pitchFamily="49" charset="0"/>
              </a:rPr>
              <a:t>camPos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,</a:t>
            </a:r>
            <a:r>
              <a:rPr lang="cs-CZ" sz="1800" b="1" dirty="0" err="1" smtClean="0">
                <a:solidFill>
                  <a:srgbClr val="FF0000"/>
                </a:solidFill>
                <a:latin typeface="Courier New" pitchFamily="49" charset="0"/>
              </a:rPr>
              <a:t>wk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)</a:t>
            </a:r>
          </a:p>
          <a:p>
            <a:pPr lvl="2">
              <a:buNone/>
            </a:pPr>
            <a:r>
              <a:rPr lang="cs-CZ" sz="1800" dirty="0" smtClean="0">
                <a:latin typeface="Courier New" pitchFamily="49" charset="0"/>
              </a:rPr>
              <a:t>	</a:t>
            </a: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lvl="2">
              <a:buNone/>
            </a:pPr>
            <a:r>
              <a:rPr lang="en-US" sz="1800" dirty="0" smtClean="0">
                <a:latin typeface="Courier New" pitchFamily="49" charset="0"/>
              </a:rPr>
              <a:t>	return Lo / N</a:t>
            </a:r>
          </a:p>
          <a:p>
            <a:pPr lvl="2">
              <a:buNone/>
            </a:pPr>
            <a:r>
              <a:rPr lang="en-US" sz="1800" dirty="0" smtClean="0">
                <a:latin typeface="Courier New" pitchFamily="49" charset="0"/>
              </a:rPr>
              <a:t>}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</a:rPr>
              <a:t>}</a:t>
            </a:r>
            <a:endParaRPr lang="en-US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493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Path</a:t>
            </a:r>
            <a:r>
              <a:rPr lang="cs-CZ" dirty="0" smtClean="0"/>
              <a:t> </a:t>
            </a:r>
            <a:r>
              <a:rPr lang="cs-CZ" dirty="0" err="1" smtClean="0"/>
              <a:t>Tracing</a:t>
            </a:r>
            <a:r>
              <a:rPr lang="cs-CZ" dirty="0" smtClean="0"/>
              <a:t> – Implicitní osvětlení</a:t>
            </a:r>
            <a:endParaRPr lang="cs-CZ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7"/>
            <a:ext cx="8686800" cy="5256584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get</a:t>
            </a:r>
            <a:r>
              <a:rPr lang="cs-CZ" sz="1400" b="1" dirty="0" smtClean="0">
                <a:latin typeface="Courier New" pitchFamily="49" charset="0"/>
              </a:rPr>
              <a:t>Li</a:t>
            </a:r>
            <a:r>
              <a:rPr lang="en-US" sz="1400" b="1" dirty="0" smtClean="0">
                <a:latin typeface="Courier New" pitchFamily="49" charset="0"/>
              </a:rPr>
              <a:t>(x, w)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{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,1,1)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while(1)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hit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NearestIntersect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 intersection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bgRadiance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isOnLightSource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Le(hit.pos,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reflectance(hit.pos,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rand() &lt;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</a:t>
            </a:r>
            <a:r>
              <a:rPr lang="el-GR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russian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 roulette – survive (reflect)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SampleDir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(hit.pos,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-w) * </a:t>
            </a:r>
            <a:r>
              <a:rPr lang="en-US" sz="1400" b="1" dirty="0" smtClean="0">
                <a:latin typeface="Courier New" pitchFamily="49" charset="0"/>
              </a:rPr>
              <a:t>dot(</a:t>
            </a:r>
            <a:r>
              <a:rPr lang="en-US" sz="1400" b="1" dirty="0" err="1" smtClean="0">
                <a:latin typeface="Courier New" pitchFamily="49" charset="0"/>
              </a:rPr>
              <a:t>hit.n</a:t>
            </a:r>
            <a:r>
              <a:rPr lang="en-US" sz="1400" b="1" dirty="0" smtClean="0">
                <a:latin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</a:rPr>
              <a:t>) / (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1400" b="1" dirty="0" err="1" smtClean="0">
                <a:latin typeface="Courier New" pitchFamily="49" charset="0"/>
              </a:rPr>
              <a:t>pdf</a:t>
            </a:r>
            <a:r>
              <a:rPr lang="cs-CZ" sz="1400" b="1" dirty="0" smtClean="0">
                <a:latin typeface="Courier New" pitchFamily="49" charset="0"/>
              </a:rPr>
              <a:t>(w</a:t>
            </a:r>
            <a:r>
              <a:rPr lang="en-US" sz="1400" b="1" dirty="0" smtClean="0">
                <a:latin typeface="Courier New" pitchFamily="49" charset="0"/>
              </a:rPr>
              <a:t>i</a:t>
            </a:r>
            <a:r>
              <a:rPr lang="cs-CZ" sz="1400" b="1" dirty="0" smtClean="0">
                <a:latin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x  := hit.pos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w 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absorb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    break;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</a:t>
            </a:r>
            <a:r>
              <a:rPr lang="cs-CZ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50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rekurze – Ruská ruleta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Pokračuj v rekurzi s pravděpodobností </a:t>
            </a:r>
            <a:r>
              <a:rPr lang="cs-CZ" i="1" dirty="0" smtClean="0"/>
              <a:t>q</a:t>
            </a:r>
          </a:p>
          <a:p>
            <a:endParaRPr lang="cs-CZ" dirty="0" smtClean="0"/>
          </a:p>
          <a:p>
            <a:r>
              <a:rPr lang="cs-CZ" dirty="0" smtClean="0"/>
              <a:t>Uprav váhu faktorem 1 / </a:t>
            </a:r>
            <a:r>
              <a:rPr lang="cs-CZ" i="1" dirty="0" smtClean="0"/>
              <a:t>q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  <p:graphicFrame>
        <p:nvGraphicFramePr>
          <p:cNvPr id="376834" name="Object 2"/>
          <p:cNvGraphicFramePr>
            <a:graphicFrameLocks noChangeAspect="1"/>
          </p:cNvGraphicFramePr>
          <p:nvPr/>
        </p:nvGraphicFramePr>
        <p:xfrm>
          <a:off x="2967038" y="3644900"/>
          <a:ext cx="3211512" cy="96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76" name="Rovnice" r:id="rId3" imgW="1523880" imgH="457200" progId="Equation.3">
                  <p:embed/>
                </p:oleObj>
              </mc:Choice>
              <mc:Fallback>
                <p:oleObj name="Rovnice" r:id="rId3" imgW="1523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7038" y="3644900"/>
                        <a:ext cx="3211512" cy="9604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2479675" y="5070475"/>
          <a:ext cx="42291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077" name="Rovnice" r:id="rId5" imgW="2006280" imgH="419040" progId="Equation.3">
                  <p:embed/>
                </p:oleObj>
              </mc:Choice>
              <mc:Fallback>
                <p:oleObj name="Rovnice" r:id="rId5" imgW="2006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9675" y="5070475"/>
                        <a:ext cx="4229100" cy="8794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rgbClr val="FFFF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00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7028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79296" cy="1139825"/>
          </a:xfrm>
        </p:spPr>
        <p:txBody>
          <a:bodyPr/>
          <a:lstStyle/>
          <a:p>
            <a:r>
              <a:rPr lang="cs-CZ" dirty="0" smtClean="0"/>
              <a:t>Výběr náhodného směru –</a:t>
            </a:r>
            <a:r>
              <a:rPr lang="en-US" dirty="0" smtClean="0"/>
              <a:t> Importance</a:t>
            </a:r>
            <a:br>
              <a:rPr lang="en-US" dirty="0" smtClean="0"/>
            </a:br>
            <a:r>
              <a:rPr lang="en-US" dirty="0" smtClean="0"/>
              <a:t>							Sampling</a:t>
            </a:r>
            <a:endParaRPr lang="cs-CZ" dirty="0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737"/>
            <a:ext cx="8686800" cy="5256584"/>
          </a:xfrm>
        </p:spPr>
        <p:txBody>
          <a:bodyPr/>
          <a:lstStyle/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get</a:t>
            </a:r>
            <a:r>
              <a:rPr lang="cs-CZ" sz="1400" b="1" dirty="0" smtClean="0">
                <a:latin typeface="Courier New" pitchFamily="49" charset="0"/>
              </a:rPr>
              <a:t>Li</a:t>
            </a:r>
            <a:r>
              <a:rPr lang="en-US" sz="1400" b="1" dirty="0" smtClean="0">
                <a:latin typeface="Courier New" pitchFamily="49" charset="0"/>
              </a:rPr>
              <a:t>(x, w)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</a:rPr>
              <a:t>{</a:t>
            </a:r>
            <a:endParaRPr lang="cs-CZ" sz="1400" b="1" dirty="0" smtClean="0">
              <a:latin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,1,1)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 = 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while(1)</a:t>
            </a:r>
            <a:endParaRPr lang="cs-CZ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hit 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NearestIntersect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no intersection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bgRadiance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(x, 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isOnLightSource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 Le(hit.pos,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=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reflectance(hit.pos, -w)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rand() &lt; 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 </a:t>
            </a:r>
            <a:r>
              <a:rPr lang="el-GR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b="1" dirty="0" err="1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russian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 roulette – survive (reflect)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SampleDir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(hit)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thrput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*=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(hit.pos,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, -w) * </a:t>
            </a:r>
            <a:r>
              <a:rPr lang="en-US" sz="1400" b="1" dirty="0" smtClean="0">
                <a:latin typeface="Courier New" pitchFamily="49" charset="0"/>
              </a:rPr>
              <a:t>dot(</a:t>
            </a:r>
            <a:r>
              <a:rPr lang="en-US" sz="1400" b="1" dirty="0" err="1" smtClean="0">
                <a:latin typeface="Courier New" pitchFamily="49" charset="0"/>
              </a:rPr>
              <a:t>hit.n</a:t>
            </a:r>
            <a:r>
              <a:rPr lang="en-US" sz="1400" b="1" dirty="0" smtClean="0">
                <a:latin typeface="Courier New" pitchFamily="49" charset="0"/>
              </a:rPr>
              <a:t>,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r>
              <a:rPr lang="en-US" sz="1400" b="1" dirty="0" smtClean="0">
                <a:latin typeface="Courier New" pitchFamily="49" charset="0"/>
              </a:rPr>
              <a:t>) / (</a:t>
            </a:r>
            <a:r>
              <a:rPr lang="el-GR" sz="1400" b="1" dirty="0" smtClean="0">
                <a:latin typeface="Courier New" pitchFamily="49" charset="0"/>
                <a:cs typeface="Courier New" pitchFamily="49" charset="0"/>
              </a:rPr>
              <a:t>ρ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cs-CZ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</a:rPr>
              <a:t>pdf</a:t>
            </a:r>
            <a:r>
              <a:rPr lang="cs-CZ" sz="1400" b="1" dirty="0" smtClean="0">
                <a:latin typeface="Courier New" pitchFamily="49" charset="0"/>
              </a:rPr>
              <a:t>(w</a:t>
            </a:r>
            <a:r>
              <a:rPr lang="en-US" sz="1400" b="1" dirty="0" smtClean="0">
                <a:latin typeface="Courier New" pitchFamily="49" charset="0"/>
              </a:rPr>
              <a:t>i</a:t>
            </a:r>
            <a:r>
              <a:rPr lang="cs-CZ" sz="1400" b="1" dirty="0" smtClean="0">
                <a:latin typeface="Courier New" pitchFamily="49" charset="0"/>
              </a:rPr>
              <a:t>)</a:t>
            </a:r>
            <a:r>
              <a:rPr lang="en-US" sz="1400" b="1" dirty="0" smtClean="0">
                <a:latin typeface="Courier New" pitchFamily="49" charset="0"/>
              </a:rPr>
              <a:t>)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x  := hit.pos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	w  :=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wi</a:t>
            </a: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else </a:t>
            </a:r>
            <a:r>
              <a:rPr lang="en-US" sz="1400" b="1" dirty="0" smtClean="0">
                <a:solidFill>
                  <a:srgbClr val="6699FF"/>
                </a:solidFill>
                <a:latin typeface="Courier New" pitchFamily="49" charset="0"/>
                <a:cs typeface="Courier New" pitchFamily="49" charset="0"/>
              </a:rPr>
              <a:t>// absorb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	    break;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retu</a:t>
            </a:r>
            <a:r>
              <a:rPr lang="cs-CZ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14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b="1" dirty="0" err="1" smtClean="0">
                <a:latin typeface="Courier New" pitchFamily="49" charset="0"/>
                <a:cs typeface="Courier New" pitchFamily="49" charset="0"/>
              </a:rPr>
              <a:t>accum</a:t>
            </a: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sz="14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4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281392" y="4365104"/>
            <a:ext cx="230425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071514" y="4653136"/>
            <a:ext cx="820966" cy="28803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PG III (NPGR010) - J. Křivánek 2014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11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5002</TotalTime>
  <Words>658</Words>
  <Application>Microsoft Office PowerPoint</Application>
  <PresentationFormat>Předvádění na obrazovce (4:3)</PresentationFormat>
  <Paragraphs>226</Paragraphs>
  <Slides>19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Hrany</vt:lpstr>
      <vt:lpstr>Rovnice</vt:lpstr>
      <vt:lpstr>Počítačová grafika III –       Path tracing</vt:lpstr>
      <vt:lpstr>Zobrazovací rovnice –      Rendering equation</vt:lpstr>
      <vt:lpstr>Rekurzivní interpretace</vt:lpstr>
      <vt:lpstr>Sledování cest (Path tracing, Kajiya86)</vt:lpstr>
      <vt:lpstr>Path tracing, rekurzivní formulace</vt:lpstr>
      <vt:lpstr>Sledování cest od kamery</vt:lpstr>
      <vt:lpstr>Path Tracing – Implicitní osvětlení</vt:lpstr>
      <vt:lpstr>Ukončení rekurze – Ruská ruleta</vt:lpstr>
      <vt:lpstr>Výběr náhodného směru – Importance        Sampling</vt:lpstr>
      <vt:lpstr>Výběr náhodného směru – Importance        Sampling</vt:lpstr>
      <vt:lpstr>„Ideální“ BRDF Importance Sampling</vt:lpstr>
      <vt:lpstr>„Ideální“ BRDF IS v Path Traceru</vt:lpstr>
      <vt:lpstr>Pravděpodobnost přežití cesty</vt:lpstr>
      <vt:lpstr>Pravděpodobnost přežití cesty</vt:lpstr>
      <vt:lpstr>Výpočet přímého osvětlení pomocí MIS v path traceru</vt:lpstr>
      <vt:lpstr>Multiple Importance Sampling</vt:lpstr>
      <vt:lpstr>Vyrovnaná heuristika (Balance heurist.)</vt:lpstr>
      <vt:lpstr>Použití MIS v path traceru</vt:lpstr>
      <vt:lpstr>Více zdrojů světla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 tracing - Počítačová grafika III (NPGR010)</dc:title>
  <dc:creator>Jaroslav Křivánek</dc:creator>
  <cp:lastModifiedBy>jarda</cp:lastModifiedBy>
  <cp:revision>3115</cp:revision>
  <dcterms:created xsi:type="dcterms:W3CDTF">2006-11-17T09:10:54Z</dcterms:created>
  <dcterms:modified xsi:type="dcterms:W3CDTF">2014-12-02T19:09:48Z</dcterms:modified>
</cp:coreProperties>
</file>